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/>
  <p:notesSz cx="6858000" cy="9144000"/>
  <p:embeddedFontLst>
    <p:embeddedFont>
      <p:font typeface="210 네버랜드" panose="020B0600000101010101" charset="-127"/>
      <p:regular r:id="rId53"/>
    </p:embeddedFont>
    <p:embeddedFont>
      <p:font typeface="Nanum Square" panose="020B0600000101010101" charset="-127"/>
      <p:regular r:id="rId54"/>
    </p:embeddedFont>
    <p:embeddedFont>
      <p:font typeface="Nanum Square Bold" panose="020B0600000101010101" charset="-127"/>
      <p:regular r:id="rId55"/>
      <p:bold r:id="rId56"/>
    </p:embeddedFont>
    <p:embeddedFont>
      <p:font typeface="DM Sans" pitchFamily="2" charset="0"/>
      <p:regular r:id="rId57"/>
    </p:embeddedFont>
    <p:embeddedFont>
      <p:font typeface="Inter" panose="020B0600000101010101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0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0" autoAdjust="0"/>
    <p:restoredTop sz="94626" autoAdjust="0"/>
  </p:normalViewPr>
  <p:slideViewPr>
    <p:cSldViewPr>
      <p:cViewPr varScale="1">
        <p:scale>
          <a:sx n="52" d="100"/>
          <a:sy n="52" d="100"/>
        </p:scale>
        <p:origin x="7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sv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4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1.png"/><Relationship Id="rId5" Type="http://schemas.openxmlformats.org/officeDocument/2006/relationships/image" Target="../media/image39.pn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9.png"/><Relationship Id="rId4" Type="http://schemas.openxmlformats.org/officeDocument/2006/relationships/image" Target="../media/image6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9.png"/><Relationship Id="rId4" Type="http://schemas.openxmlformats.org/officeDocument/2006/relationships/image" Target="../media/image7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parkjh/viz/_17060879977180/sheet33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476375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291862" y="4883133"/>
            <a:ext cx="5788144" cy="2770920"/>
          </a:xfrm>
          <a:custGeom>
            <a:avLst/>
            <a:gdLst/>
            <a:ahLst/>
            <a:cxnLst/>
            <a:rect l="l" t="t" r="r" b="b"/>
            <a:pathLst>
              <a:path w="5788144" h="2770920">
                <a:moveTo>
                  <a:pt x="0" y="0"/>
                </a:moveTo>
                <a:lnTo>
                  <a:pt x="5788144" y="0"/>
                </a:lnTo>
                <a:lnTo>
                  <a:pt x="5788144" y="2770920"/>
                </a:lnTo>
                <a:lnTo>
                  <a:pt x="0" y="2770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243496" y="2838450"/>
            <a:ext cx="9776397" cy="39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Nanum Square Bold"/>
              </a:rPr>
              <a:t>2023</a:t>
            </a:r>
          </a:p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ea typeface="Nanum Square Bold"/>
              </a:rPr>
              <a:t>블랙보드 데이터 분석 및 시각화 활용 공모전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5857" y="8650717"/>
            <a:ext cx="641414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Nanum Square"/>
                <a:ea typeface="Nanum Square"/>
              </a:rPr>
              <a:t>쿠카오톡 | 김희준 강민채 박종혁 하예은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2.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데이터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분석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- 1)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전처리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10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042452"/>
            <a:ext cx="12877131" cy="1304347"/>
            <a:chOff x="0" y="0"/>
            <a:chExt cx="17169508" cy="17391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69508" cy="1739130"/>
            </a:xfrm>
            <a:custGeom>
              <a:avLst/>
              <a:gdLst/>
              <a:ahLst/>
              <a:cxnLst/>
              <a:rect l="l" t="t" r="r" b="b"/>
              <a:pathLst>
                <a:path w="17169508" h="1739130">
                  <a:moveTo>
                    <a:pt x="0" y="0"/>
                  </a:moveTo>
                  <a:lnTo>
                    <a:pt x="17169508" y="0"/>
                  </a:lnTo>
                  <a:lnTo>
                    <a:pt x="17169508" y="1739130"/>
                  </a:lnTo>
                  <a:lnTo>
                    <a:pt x="0" y="1739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0989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975577" cy="1739130"/>
              <a:chOff x="0" y="0"/>
              <a:chExt cx="271142" cy="48335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1142" cy="483355"/>
              </a:xfrm>
              <a:custGeom>
                <a:avLst/>
                <a:gdLst/>
                <a:ahLst/>
                <a:cxnLst/>
                <a:rect l="l" t="t" r="r" b="b"/>
                <a:pathLst>
                  <a:path w="271142" h="483355">
                    <a:moveTo>
                      <a:pt x="0" y="0"/>
                    </a:moveTo>
                    <a:lnTo>
                      <a:pt x="271142" y="0"/>
                    </a:lnTo>
                    <a:lnTo>
                      <a:pt x="271142" y="483355"/>
                    </a:lnTo>
                    <a:lnTo>
                      <a:pt x="0" y="4833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4A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271142" cy="5405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1028700" y="2006767"/>
            <a:ext cx="16230600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3) 무관 업무는 chat number 뒤에 _E를 붙여 분류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07070"/>
                </a:solidFill>
                <a:latin typeface="Nanum Square"/>
                <a:ea typeface="Nanum Square"/>
              </a:rPr>
              <a:t>↪ 무관 업무에 대한 응답이 많으므로, 추후 무관 업무에 대한 공지를 위해 사용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912032"/>
            <a:ext cx="16230600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4) manage_chat 열 생성 후 manager 간 대화에 1 할당(o.w. 0 할당)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07070"/>
                </a:solidFill>
                <a:latin typeface="Nanum Square"/>
                <a:ea typeface="Nanum Square"/>
              </a:rPr>
              <a:t>↪ manager 간의 대화는 FAQ 제작 및 챗봇 개발에 불필요한 정보이므로 추후 제외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5947717"/>
            <a:ext cx="12485358" cy="2823604"/>
            <a:chOff x="0" y="0"/>
            <a:chExt cx="16647144" cy="37648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647144" cy="3764805"/>
            </a:xfrm>
            <a:custGeom>
              <a:avLst/>
              <a:gdLst/>
              <a:ahLst/>
              <a:cxnLst/>
              <a:rect l="l" t="t" r="r" b="b"/>
              <a:pathLst>
                <a:path w="16647144" h="3764805">
                  <a:moveTo>
                    <a:pt x="0" y="0"/>
                  </a:moveTo>
                  <a:lnTo>
                    <a:pt x="16647144" y="0"/>
                  </a:lnTo>
                  <a:lnTo>
                    <a:pt x="16647144" y="3764805"/>
                  </a:lnTo>
                  <a:lnTo>
                    <a:pt x="0" y="3764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5482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1083428" y="0"/>
              <a:ext cx="1060447" cy="3764805"/>
              <a:chOff x="0" y="0"/>
              <a:chExt cx="294730" cy="104635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94730" cy="1046351"/>
              </a:xfrm>
              <a:custGeom>
                <a:avLst/>
                <a:gdLst/>
                <a:ahLst/>
                <a:cxnLst/>
                <a:rect l="l" t="t" r="r" b="b"/>
                <a:pathLst>
                  <a:path w="294730" h="1046351">
                    <a:moveTo>
                      <a:pt x="0" y="0"/>
                    </a:moveTo>
                    <a:lnTo>
                      <a:pt x="294730" y="0"/>
                    </a:lnTo>
                    <a:lnTo>
                      <a:pt x="294730" y="1046351"/>
                    </a:lnTo>
                    <a:lnTo>
                      <a:pt x="0" y="104635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4A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294730" cy="11035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2781300"/>
            <a:ext cx="16230600" cy="5377174"/>
          </a:xfrm>
          <a:custGeom>
            <a:avLst/>
            <a:gdLst/>
            <a:ahLst/>
            <a:cxnLst/>
            <a:rect l="l" t="t" r="r" b="b"/>
            <a:pathLst>
              <a:path w="16230600" h="5377174">
                <a:moveTo>
                  <a:pt x="0" y="0"/>
                </a:moveTo>
                <a:lnTo>
                  <a:pt x="16230600" y="0"/>
                </a:lnTo>
                <a:lnTo>
                  <a:pt x="16230600" y="5377174"/>
                </a:lnTo>
                <a:lnTo>
                  <a:pt x="0" y="5377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2.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데이터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분석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- 1)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전처리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38928"/>
            <a:ext cx="666381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5) 채팅 별 태그 분류 및 태그명 통일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29746" y="2781300"/>
            <a:ext cx="1229554" cy="5377174"/>
            <a:chOff x="0" y="0"/>
            <a:chExt cx="455639" cy="19926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5639" cy="1992634"/>
            </a:xfrm>
            <a:custGeom>
              <a:avLst/>
              <a:gdLst/>
              <a:ahLst/>
              <a:cxnLst/>
              <a:rect l="l" t="t" r="r" b="b"/>
              <a:pathLst>
                <a:path w="455639" h="1992634">
                  <a:moveTo>
                    <a:pt x="0" y="0"/>
                  </a:moveTo>
                  <a:lnTo>
                    <a:pt x="455639" y="0"/>
                  </a:lnTo>
                  <a:lnTo>
                    <a:pt x="455639" y="1992634"/>
                  </a:lnTo>
                  <a:lnTo>
                    <a:pt x="0" y="1992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55639" cy="204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1957639"/>
            <a:ext cx="1901441" cy="614111"/>
            <a:chOff x="0" y="-2743"/>
            <a:chExt cx="704622" cy="2275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4622" cy="224830"/>
            </a:xfrm>
            <a:custGeom>
              <a:avLst/>
              <a:gdLst/>
              <a:ahLst/>
              <a:cxnLst/>
              <a:rect l="l" t="t" r="r" b="b"/>
              <a:pathLst>
                <a:path w="704622" h="224830">
                  <a:moveTo>
                    <a:pt x="0" y="0"/>
                  </a:moveTo>
                  <a:lnTo>
                    <a:pt x="704622" y="0"/>
                  </a:lnTo>
                  <a:lnTo>
                    <a:pt x="704622" y="224830"/>
                  </a:lnTo>
                  <a:lnTo>
                    <a:pt x="0" y="224830"/>
                  </a:lnTo>
                  <a:close/>
                </a:path>
              </a:pathLst>
            </a:custGeom>
            <a:solidFill>
              <a:srgbClr val="C6A28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743"/>
              <a:ext cx="704622" cy="227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Nanum Square"/>
                  <a:ea typeface="Nanum Square"/>
                </a:rPr>
                <a:t>2차 </a:t>
              </a:r>
              <a:r>
                <a:rPr lang="en-US" sz="2799" dirty="0" err="1">
                  <a:solidFill>
                    <a:srgbClr val="FFFFFF"/>
                  </a:solidFill>
                  <a:latin typeface="Nanum Square"/>
                  <a:ea typeface="Nanum Square"/>
                </a:rPr>
                <a:t>전처리</a:t>
              </a:r>
              <a:endParaRPr lang="en-US" sz="2799" dirty="0">
                <a:solidFill>
                  <a:srgbClr val="FFFFFF"/>
                </a:solidFill>
                <a:latin typeface="Nanum Square"/>
                <a:ea typeface="Nanum Square"/>
              </a:endParaRPr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162050" y="5595376"/>
          <a:ext cx="4082302" cy="1562100"/>
        </p:xfrm>
        <a:graphic>
          <a:graphicData uri="http://schemas.openxmlformats.org/drawingml/2006/table">
            <a:tbl>
              <a:tblPr/>
              <a:tblGrid>
                <a:gridCol w="138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954635" y="5595376"/>
          <a:ext cx="4378731" cy="1562100"/>
        </p:xfrm>
        <a:graphic>
          <a:graphicData uri="http://schemas.openxmlformats.org/drawingml/2006/table">
            <a:tbl>
              <a:tblPr/>
              <a:tblGrid>
                <a:gridCol w="1918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9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</a:rPr>
                        <a:t>userId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r>
                        <a:rPr lang="en-US" sz="1779">
                          <a:solidFill>
                            <a:srgbClr val="000000"/>
                          </a:solidFill>
                          <a:latin typeface="Nanum Square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>
            <a:off x="1028700" y="5463553"/>
            <a:ext cx="1494399" cy="1825747"/>
            <a:chOff x="0" y="0"/>
            <a:chExt cx="393587" cy="4808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3587" cy="480855"/>
            </a:xfrm>
            <a:custGeom>
              <a:avLst/>
              <a:gdLst/>
              <a:ahLst/>
              <a:cxnLst/>
              <a:rect l="l" t="t" r="r" b="b"/>
              <a:pathLst>
                <a:path w="393587" h="480855">
                  <a:moveTo>
                    <a:pt x="0" y="0"/>
                  </a:moveTo>
                  <a:lnTo>
                    <a:pt x="393587" y="0"/>
                  </a:lnTo>
                  <a:lnTo>
                    <a:pt x="393587" y="480855"/>
                  </a:lnTo>
                  <a:lnTo>
                    <a:pt x="0" y="480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93587" cy="538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39707" y="5486702"/>
            <a:ext cx="1981836" cy="1802597"/>
            <a:chOff x="0" y="0"/>
            <a:chExt cx="521965" cy="4747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1965" cy="474758"/>
            </a:xfrm>
            <a:custGeom>
              <a:avLst/>
              <a:gdLst/>
              <a:ahLst/>
              <a:cxnLst/>
              <a:rect l="l" t="t" r="r" b="b"/>
              <a:pathLst>
                <a:path w="521965" h="474758">
                  <a:moveTo>
                    <a:pt x="0" y="0"/>
                  </a:moveTo>
                  <a:lnTo>
                    <a:pt x="521965" y="0"/>
                  </a:lnTo>
                  <a:lnTo>
                    <a:pt x="521965" y="474758"/>
                  </a:lnTo>
                  <a:lnTo>
                    <a:pt x="0" y="474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521965" cy="531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57196" y="5486702"/>
            <a:ext cx="1700622" cy="1802597"/>
            <a:chOff x="0" y="0"/>
            <a:chExt cx="447901" cy="4747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7901" cy="474758"/>
            </a:xfrm>
            <a:custGeom>
              <a:avLst/>
              <a:gdLst/>
              <a:ahLst/>
              <a:cxnLst/>
              <a:rect l="l" t="t" r="r" b="b"/>
              <a:pathLst>
                <a:path w="447901" h="474758">
                  <a:moveTo>
                    <a:pt x="0" y="0"/>
                  </a:moveTo>
                  <a:lnTo>
                    <a:pt x="447901" y="0"/>
                  </a:lnTo>
                  <a:lnTo>
                    <a:pt x="447901" y="474758"/>
                  </a:lnTo>
                  <a:lnTo>
                    <a:pt x="0" y="474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47901" cy="531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12902919" y="5609015"/>
          <a:ext cx="4356381" cy="1562100"/>
        </p:xfrm>
        <a:graphic>
          <a:graphicData uri="http://schemas.openxmlformats.org/drawingml/2006/table">
            <a:tbl>
              <a:tblPr/>
              <a:tblGrid>
                <a:gridCol w="1582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</a:rPr>
                        <a:t>chatId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r>
                        <a:rPr lang="en-US" sz="1779">
                          <a:solidFill>
                            <a:srgbClr val="000000"/>
                          </a:solidFill>
                          <a:latin typeface="Nanum Square"/>
                        </a:rPr>
                        <a:t>personId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2.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데이터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분석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- 1)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전처리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12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902252"/>
            <a:ext cx="16230600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1) Extra로 분류된 행, manage_chat열에서 값이 1인 행 제외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07070"/>
                </a:solidFill>
                <a:latin typeface="Nanum Square"/>
                <a:ea typeface="Nanum Square"/>
              </a:rPr>
              <a:t>↪ 학습에 무의미한 데이터이므로 제외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880787"/>
            <a:ext cx="16230600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2) Message data와 User data, UserChat data 조인(Join)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07070"/>
                </a:solidFill>
                <a:latin typeface="Nanum Square"/>
                <a:ea typeface="Nanum Square"/>
              </a:rPr>
              <a:t>↪ 사용자 별 채팅 정보를 파악하기 위해 채팅 데이터와 유저 데이터 합치기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87385" y="4980442"/>
            <a:ext cx="163163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Nanum Square"/>
              </a:rPr>
              <a:t>&lt;User data&gt;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16716" y="4980442"/>
            <a:ext cx="2254567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Nanum Square"/>
              </a:rPr>
              <a:t>&lt;UserChat data&gt;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85973" y="4973622"/>
            <a:ext cx="2190274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Nanum Square"/>
              </a:rPr>
              <a:t>&lt;Message data&gt;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788619" y="5486702"/>
            <a:ext cx="1681270" cy="1802597"/>
            <a:chOff x="0" y="0"/>
            <a:chExt cx="442804" cy="47475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2804" cy="474758"/>
            </a:xfrm>
            <a:custGeom>
              <a:avLst/>
              <a:gdLst/>
              <a:ahLst/>
              <a:cxnLst/>
              <a:rect l="l" t="t" r="r" b="b"/>
              <a:pathLst>
                <a:path w="442804" h="474758">
                  <a:moveTo>
                    <a:pt x="0" y="0"/>
                  </a:moveTo>
                  <a:lnTo>
                    <a:pt x="442804" y="0"/>
                  </a:lnTo>
                  <a:lnTo>
                    <a:pt x="442804" y="474758"/>
                  </a:lnTo>
                  <a:lnTo>
                    <a:pt x="0" y="474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42804" cy="531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2523099" y="6376426"/>
            <a:ext cx="4316607" cy="11575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3" name="AutoShape 33"/>
          <p:cNvSpPr/>
          <p:nvPr/>
        </p:nvSpPr>
        <p:spPr>
          <a:xfrm>
            <a:off x="11457818" y="6388001"/>
            <a:ext cx="1330801" cy="0"/>
          </a:xfrm>
          <a:prstGeom prst="line">
            <a:avLst/>
          </a:prstGeom>
          <a:ln w="38100" cap="flat">
            <a:solidFill>
              <a:srgbClr val="FF66C4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1028700" y="7694362"/>
            <a:ext cx="16230600" cy="120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EF6363"/>
                </a:solidFill>
                <a:latin typeface="Nanum Square"/>
              </a:rPr>
              <a:t>User data</a:t>
            </a: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의 id와 </a:t>
            </a:r>
            <a:r>
              <a:rPr lang="en-US" sz="2300">
                <a:solidFill>
                  <a:srgbClr val="4966E4"/>
                </a:solidFill>
                <a:latin typeface="Nanum Square"/>
              </a:rPr>
              <a:t>Message data</a:t>
            </a: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의 personId를 기준으로 합치려 했으나, User data의 id에 존재하지 않는 personId가 존재함.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Nanum Square"/>
              </a:rPr>
              <a:t>↪ </a:t>
            </a:r>
            <a:r>
              <a:rPr lang="en-US" sz="2300">
                <a:solidFill>
                  <a:srgbClr val="EF6363"/>
                </a:solidFill>
                <a:latin typeface="Nanum Square"/>
              </a:rPr>
              <a:t>User data</a:t>
            </a: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의 id와 </a:t>
            </a:r>
            <a:r>
              <a:rPr lang="en-US" sz="2300">
                <a:solidFill>
                  <a:srgbClr val="FFAC30"/>
                </a:solidFill>
                <a:latin typeface="Nanum Square"/>
              </a:rPr>
              <a:t>UserChat data</a:t>
            </a: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의 userId로 조인 후, </a:t>
            </a:r>
            <a:r>
              <a:rPr lang="en-US" sz="2300">
                <a:solidFill>
                  <a:srgbClr val="FFAC30"/>
                </a:solidFill>
                <a:latin typeface="Nanum Square"/>
              </a:rPr>
              <a:t>UserChat data</a:t>
            </a: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의 id와 </a:t>
            </a:r>
            <a:r>
              <a:rPr lang="en-US" sz="2300">
                <a:solidFill>
                  <a:srgbClr val="4966E4"/>
                </a:solidFill>
                <a:latin typeface="Nanum Square"/>
              </a:rPr>
              <a:t>Message data</a:t>
            </a: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의 chatId를 조인하여 </a:t>
            </a:r>
          </a:p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Nanum Square"/>
              </a:rPr>
              <a:t>    </a:t>
            </a:r>
            <a:r>
              <a:rPr lang="en-US" sz="2300">
                <a:solidFill>
                  <a:srgbClr val="EF6363"/>
                </a:solidFill>
                <a:latin typeface="Nanum Square"/>
              </a:rPr>
              <a:t>User data</a:t>
            </a:r>
            <a:r>
              <a:rPr lang="en-US" sz="2300">
                <a:solidFill>
                  <a:srgbClr val="000000"/>
                </a:solidFill>
                <a:ea typeface="Nanum Square"/>
              </a:rPr>
              <a:t>와 </a:t>
            </a:r>
            <a:r>
              <a:rPr lang="en-US" sz="2300">
                <a:solidFill>
                  <a:srgbClr val="4966E4"/>
                </a:solidFill>
                <a:latin typeface="Nanum Square"/>
              </a:rPr>
              <a:t>Message data</a:t>
            </a: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를 합칠 수 있었음!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4024804" y="3357131"/>
            <a:ext cx="2761003" cy="5167770"/>
          </a:xfrm>
          <a:custGeom>
            <a:avLst/>
            <a:gdLst/>
            <a:ahLst/>
            <a:cxnLst/>
            <a:rect l="l" t="t" r="r" b="b"/>
            <a:pathLst>
              <a:path w="2761003" h="5167770">
                <a:moveTo>
                  <a:pt x="0" y="0"/>
                </a:moveTo>
                <a:lnTo>
                  <a:pt x="2761002" y="0"/>
                </a:lnTo>
                <a:lnTo>
                  <a:pt x="2761002" y="5167769"/>
                </a:lnTo>
                <a:lnTo>
                  <a:pt x="0" y="516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3934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>
            <a:off x="10246875" y="3357131"/>
            <a:ext cx="2182937" cy="5167770"/>
          </a:xfrm>
          <a:custGeom>
            <a:avLst/>
            <a:gdLst/>
            <a:ahLst/>
            <a:cxnLst/>
            <a:rect l="l" t="t" r="r" b="b"/>
            <a:pathLst>
              <a:path w="2182937" h="5167770">
                <a:moveTo>
                  <a:pt x="0" y="0"/>
                </a:moveTo>
                <a:lnTo>
                  <a:pt x="2182938" y="0"/>
                </a:lnTo>
                <a:lnTo>
                  <a:pt x="2182938" y="5167769"/>
                </a:lnTo>
                <a:lnTo>
                  <a:pt x="0" y="5167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2912831" y="5684054"/>
            <a:ext cx="626197" cy="442892"/>
          </a:xfrm>
          <a:custGeom>
            <a:avLst/>
            <a:gdLst/>
            <a:ahLst/>
            <a:cxnLst/>
            <a:rect l="l" t="t" r="r" b="b"/>
            <a:pathLst>
              <a:path w="626197" h="442892">
                <a:moveTo>
                  <a:pt x="0" y="0"/>
                </a:moveTo>
                <a:lnTo>
                  <a:pt x="626198" y="0"/>
                </a:lnTo>
                <a:lnTo>
                  <a:pt x="626198" y="442892"/>
                </a:lnTo>
                <a:lnTo>
                  <a:pt x="0" y="442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0" name="Freeform 10"/>
          <p:cNvSpPr/>
          <p:nvPr/>
        </p:nvSpPr>
        <p:spPr>
          <a:xfrm>
            <a:off x="1028700" y="3357131"/>
            <a:ext cx="8304590" cy="5096739"/>
          </a:xfrm>
          <a:custGeom>
            <a:avLst/>
            <a:gdLst/>
            <a:ahLst/>
            <a:cxnLst/>
            <a:rect l="l" t="t" r="r" b="b"/>
            <a:pathLst>
              <a:path w="8304590" h="5096739">
                <a:moveTo>
                  <a:pt x="0" y="0"/>
                </a:moveTo>
                <a:lnTo>
                  <a:pt x="8304590" y="0"/>
                </a:lnTo>
                <a:lnTo>
                  <a:pt x="8304590" y="5096738"/>
                </a:lnTo>
                <a:lnTo>
                  <a:pt x="0" y="509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2. </a:t>
            </a:r>
            <a:r>
              <a:rPr lang="ko-KR" alt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데이터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분석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- 1)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전처리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130108"/>
            <a:ext cx="16230600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3) Resolution Time 데이터 유형 변환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07070"/>
                </a:solidFill>
                <a:latin typeface="Nanum Square"/>
                <a:ea typeface="Nanum Square"/>
              </a:rPr>
              <a:t>↪ _h _m _s를 분 단위로 반올림하여 정수형으로 변환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28700" y="3310213"/>
          <a:ext cx="6308824" cy="4169700"/>
        </p:xfrm>
        <a:graphic>
          <a:graphicData uri="http://schemas.openxmlformats.org/drawingml/2006/table">
            <a:tbl>
              <a:tblPr/>
              <a:tblGrid>
                <a:gridCol w="1071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3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15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chat_num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plainText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personType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06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A1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zoom 시간 제한을 풀고 싶습니다.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user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06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A1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지금 포털 이메일을 학교메일로 바꿔보시겠어요?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manager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06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A1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바꿨는데도 잘 안되는 것 같습니다.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user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06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A1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이메일 주소 남겨주시면, 권한부여 해드리겠습니다.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manager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06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A2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수강정정 때 수업을 드랍했는데, 아직 남아있네요.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user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06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A2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드랍하신 수업이 00원론 수업이 맞으신가요?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manager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06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A2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네. 00으로의초대 수업도 포함입니다.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user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06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A2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00일에 일괄 삭제될 예정이니 걱정 않으셔도 됩니다.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manager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06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A2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네 감사합니다.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user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8467034" y="3310213"/>
          <a:ext cx="8792266" cy="4159741"/>
        </p:xfrm>
        <a:graphic>
          <a:graphicData uri="http://schemas.openxmlformats.org/drawingml/2006/table">
            <a:tbl>
              <a:tblPr/>
              <a:tblGrid>
                <a:gridCol w="606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1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4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283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chat_num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plainText_q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 Bold"/>
                        </a:rPr>
                        <a:t>?summary_text_q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plainText_a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 Bold"/>
                        </a:rPr>
                        <a:t>summary_text_a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98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A1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zoom 시간 제한을 풀고 싶습니다. 바꿨는데도 잘 안되는 것 같습니다.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zoom 시간 제한을 풀고싶은데 잘 안됩니다.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지금 포털 이메일을 학교메일로 바꿔보시겠어요? 이메일 주소 남겨주시면, 권한 부여 해드리겠습니다.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포털 이메일을 학교메일로 바꾸고, 안 되면 권한 부여 해드리겠습니다.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191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A2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수강정정 때 수업을 드랍했는데, 아직 남아있네요. 네. 00으로의 초대 수업도 포함입니다. 네 감사합니다.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수강정정 때 00으로의 초대 수업 드랍했는데, 아직 남아있네요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드랍하신 수업이 00원론 수업 맞으신가요? 00일에 일괄 삭제될 예정이니 걱정 않으셔도 됩니다.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00일에 일괄 삭제될 예정이니 걱정 않으셔도 됩니다.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Group 9"/>
          <p:cNvGrpSpPr/>
          <p:nvPr/>
        </p:nvGrpSpPr>
        <p:grpSpPr>
          <a:xfrm>
            <a:off x="10916104" y="3258600"/>
            <a:ext cx="2027887" cy="4276141"/>
            <a:chOff x="0" y="0"/>
            <a:chExt cx="534094" cy="11262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4094" cy="1126226"/>
            </a:xfrm>
            <a:custGeom>
              <a:avLst/>
              <a:gdLst/>
              <a:ahLst/>
              <a:cxnLst/>
              <a:rect l="l" t="t" r="r" b="b"/>
              <a:pathLst>
                <a:path w="534094" h="1126226">
                  <a:moveTo>
                    <a:pt x="0" y="0"/>
                  </a:moveTo>
                  <a:lnTo>
                    <a:pt x="534094" y="0"/>
                  </a:lnTo>
                  <a:lnTo>
                    <a:pt x="534094" y="1126226"/>
                  </a:lnTo>
                  <a:lnTo>
                    <a:pt x="0" y="1126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868668"/>
              </a:solidFill>
              <a:prstDash val="lgDash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34094" cy="1183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152086" y="3238500"/>
            <a:ext cx="2116739" cy="4276141"/>
            <a:chOff x="0" y="0"/>
            <a:chExt cx="557495" cy="11262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7495" cy="1126226"/>
            </a:xfrm>
            <a:custGeom>
              <a:avLst/>
              <a:gdLst/>
              <a:ahLst/>
              <a:cxnLst/>
              <a:rect l="l" t="t" r="r" b="b"/>
              <a:pathLst>
                <a:path w="557495" h="1126226">
                  <a:moveTo>
                    <a:pt x="0" y="0"/>
                  </a:moveTo>
                  <a:lnTo>
                    <a:pt x="557495" y="0"/>
                  </a:lnTo>
                  <a:lnTo>
                    <a:pt x="557495" y="1126226"/>
                  </a:lnTo>
                  <a:lnTo>
                    <a:pt x="0" y="1126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868668"/>
              </a:solidFill>
              <a:prstDash val="lgDash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557495" cy="1183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51966" y="5288115"/>
            <a:ext cx="700626" cy="665545"/>
            <a:chOff x="0" y="0"/>
            <a:chExt cx="688124" cy="6536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8124" cy="653669"/>
            </a:xfrm>
            <a:custGeom>
              <a:avLst/>
              <a:gdLst/>
              <a:ahLst/>
              <a:cxnLst/>
              <a:rect l="l" t="t" r="r" b="b"/>
              <a:pathLst>
                <a:path w="688124" h="653669">
                  <a:moveTo>
                    <a:pt x="688124" y="326835"/>
                  </a:moveTo>
                  <a:lnTo>
                    <a:pt x="281724" y="0"/>
                  </a:lnTo>
                  <a:lnTo>
                    <a:pt x="281724" y="203200"/>
                  </a:lnTo>
                  <a:lnTo>
                    <a:pt x="0" y="203200"/>
                  </a:lnTo>
                  <a:lnTo>
                    <a:pt x="0" y="450469"/>
                  </a:lnTo>
                  <a:lnTo>
                    <a:pt x="281724" y="450469"/>
                  </a:lnTo>
                  <a:lnTo>
                    <a:pt x="281724" y="653669"/>
                  </a:lnTo>
                  <a:lnTo>
                    <a:pt x="688124" y="326835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6050"/>
              <a:ext cx="586524" cy="304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2.  데이터 분석 - 2) 문장 요약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961928" y="7538247"/>
            <a:ext cx="468016" cy="426494"/>
          </a:xfrm>
          <a:prstGeom prst="line">
            <a:avLst/>
          </a:prstGeom>
          <a:ln w="38100" cap="flat">
            <a:solidFill>
              <a:srgbClr val="86866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0" name="AutoShape 20"/>
          <p:cNvSpPr/>
          <p:nvPr/>
        </p:nvSpPr>
        <p:spPr>
          <a:xfrm flipH="1">
            <a:off x="15655299" y="7489528"/>
            <a:ext cx="542277" cy="497576"/>
          </a:xfrm>
          <a:prstGeom prst="line">
            <a:avLst/>
          </a:prstGeom>
          <a:ln w="38100" cap="flat">
            <a:solidFill>
              <a:srgbClr val="86866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1" name="AutoShape 21"/>
          <p:cNvSpPr/>
          <p:nvPr/>
        </p:nvSpPr>
        <p:spPr>
          <a:xfrm>
            <a:off x="12410895" y="8016353"/>
            <a:ext cx="3257284" cy="0"/>
          </a:xfrm>
          <a:prstGeom prst="line">
            <a:avLst/>
          </a:prstGeom>
          <a:ln w="38100" cap="flat">
            <a:solidFill>
              <a:srgbClr val="86866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9674185" y="8142316"/>
            <a:ext cx="7800899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</a:rPr>
              <a:t>chat_num 별로 질문과 답변을 병합하고, 이를 KoBART 모델로 문장 요약</a:t>
            </a:r>
          </a:p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anum Square Bold"/>
              </a:rPr>
              <a:t>KoBART</a:t>
            </a: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</a:rPr>
              <a:t> 모델 3가지를 모델을 비교하여 가장 우수한 gogamza로 모델링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702480"/>
            <a:ext cx="16446384" cy="139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266" lvl="1" indent="-264633" algn="just">
              <a:lnSpc>
                <a:spcPts val="3677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Nanum Square Bold"/>
              </a:rPr>
              <a:t>Motivation: </a:t>
            </a:r>
            <a:r>
              <a:rPr lang="en-US" sz="2451">
                <a:solidFill>
                  <a:srgbClr val="000000"/>
                </a:solidFill>
                <a:latin typeface="Nanum Square"/>
                <a:ea typeface="Nanum Square"/>
              </a:rPr>
              <a:t>하나의 chat_num 안에서도 불필요한 내용들이 많음. 유의미한 내용만 추릴 필요 있음</a:t>
            </a:r>
          </a:p>
          <a:p>
            <a:pPr marL="529266" lvl="1" indent="-264633" algn="just">
              <a:lnSpc>
                <a:spcPts val="3677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Nanum Square Bold"/>
              </a:rPr>
              <a:t>Goal:</a:t>
            </a:r>
            <a:r>
              <a:rPr lang="en-US" sz="2451">
                <a:solidFill>
                  <a:srgbClr val="000000"/>
                </a:solidFill>
                <a:latin typeface="Nanum Square"/>
                <a:ea typeface="Nanum Square"/>
              </a:rPr>
              <a:t> 하나의 chat_num당 가장 핵심적인 질문&amp;답변을 1쌍씩 만들기 =&gt; </a:t>
            </a:r>
            <a:r>
              <a:rPr lang="en-US" sz="2451">
                <a:solidFill>
                  <a:srgbClr val="000000"/>
                </a:solidFill>
                <a:latin typeface="Nanum Square Bold"/>
                <a:ea typeface="Nanum Square Bold"/>
              </a:rPr>
              <a:t>워드클라우드 시각화 &amp; Chatbot 구현에 활용</a:t>
            </a:r>
          </a:p>
          <a:p>
            <a:pPr marL="529266" lvl="1" indent="-264633" algn="just">
              <a:lnSpc>
                <a:spcPts val="3677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Nanum Square Bold"/>
              </a:rPr>
              <a:t>How?:</a:t>
            </a:r>
            <a:r>
              <a:rPr lang="en-US" sz="2451">
                <a:solidFill>
                  <a:srgbClr val="000000"/>
                </a:solidFill>
                <a:latin typeface="Nanum Square"/>
                <a:ea typeface="Nanum Square"/>
              </a:rPr>
              <a:t> chat_num별로 plainText를 병합한 후 문장 요약 알고리즘(KoBART) 사용하여 질문&amp;답변 요약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4657452" y="1775082"/>
            <a:ext cx="2601848" cy="1967647"/>
          </a:xfrm>
          <a:custGeom>
            <a:avLst/>
            <a:gdLst/>
            <a:ahLst/>
            <a:cxnLst/>
            <a:rect l="l" t="t" r="r" b="b"/>
            <a:pathLst>
              <a:path w="2601848" h="1967647">
                <a:moveTo>
                  <a:pt x="0" y="0"/>
                </a:moveTo>
                <a:lnTo>
                  <a:pt x="2601848" y="0"/>
                </a:lnTo>
                <a:lnTo>
                  <a:pt x="2601848" y="1967647"/>
                </a:lnTo>
                <a:lnTo>
                  <a:pt x="0" y="196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057275" y="1829954"/>
            <a:ext cx="12898855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dirty="0">
                <a:solidFill>
                  <a:srgbClr val="000000"/>
                </a:solidFill>
                <a:latin typeface="Nanum Square Bold"/>
              </a:rPr>
              <a:t>BART</a:t>
            </a:r>
            <a:r>
              <a:rPr lang="en-US" sz="2799" dirty="0">
                <a:solidFill>
                  <a:srgbClr val="000000"/>
                </a:solidFill>
                <a:latin typeface="Nanum Square"/>
              </a:rPr>
              <a:t>(Bidirectional and Auto-Regressive Transformers)</a:t>
            </a:r>
          </a:p>
          <a:p>
            <a:pPr algn="just">
              <a:lnSpc>
                <a:spcPts val="1500"/>
              </a:lnSpc>
            </a:pPr>
            <a:endParaRPr lang="en-US" sz="2799" dirty="0">
              <a:solidFill>
                <a:srgbClr val="000000"/>
              </a:solidFill>
              <a:latin typeface="Nanum Square"/>
            </a:endParaRPr>
          </a:p>
          <a:p>
            <a:pPr marL="474979" lvl="1" indent="-237490" algn="just">
              <a:lnSpc>
                <a:spcPts val="329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ea typeface="Nanum Square Bold"/>
              </a:rPr>
              <a:t>문장</a:t>
            </a:r>
            <a:r>
              <a:rPr lang="en-US" sz="2199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 Bold"/>
              </a:rPr>
              <a:t>요약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에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쓰이는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대표적인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알고리즘</a:t>
            </a:r>
            <a:endParaRPr lang="en-US" sz="2199" dirty="0">
              <a:solidFill>
                <a:srgbClr val="000000"/>
              </a:solidFill>
              <a:ea typeface="Nanum Square"/>
            </a:endParaRPr>
          </a:p>
          <a:p>
            <a:pPr marL="474979" lvl="1" indent="-237490" algn="just">
              <a:lnSpc>
                <a:spcPts val="329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input text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일부에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noise를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추가하여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이를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다시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원문으로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복구하는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Nanum Square Bold"/>
              </a:rPr>
              <a:t>auto encoder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형태로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학습</a:t>
            </a:r>
            <a:endParaRPr lang="en-US" sz="2199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marL="474979" lvl="1" indent="-237490" algn="just">
              <a:lnSpc>
                <a:spcPts val="329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noise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추가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방식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: token masking, sentence permutation, doc rotation, text infilling, token deletion</a:t>
            </a:r>
          </a:p>
          <a:p>
            <a:pPr marL="474979" lvl="1" indent="-237490" algn="just">
              <a:lnSpc>
                <a:spcPts val="329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attnetion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매커니즘의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Transformer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구조를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기반으로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하는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모델</a:t>
            </a:r>
            <a:endParaRPr lang="en-US" sz="2199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marL="474979" lvl="1" indent="-237490" algn="just">
              <a:lnSpc>
                <a:spcPts val="329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encoder만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존재하는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</a:rPr>
              <a:t>BERT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와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decoder만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존재하는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</a:rPr>
              <a:t>GPT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의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특성을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모두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살린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모델</a:t>
            </a:r>
            <a:endParaRPr lang="en-US" sz="2199" dirty="0">
              <a:solidFill>
                <a:srgbClr val="000000"/>
              </a:solidFill>
              <a:ea typeface="Nanum Square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028700" y="2469758"/>
            <a:ext cx="9384935" cy="0"/>
          </a:xfrm>
          <a:prstGeom prst="line">
            <a:avLst/>
          </a:prstGeom>
          <a:ln w="19050" cap="flat">
            <a:solidFill>
              <a:srgbClr val="C6A28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57275" y="5309409"/>
            <a:ext cx="12639663" cy="238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Nanum Square Bold"/>
              </a:rPr>
              <a:t>KoBART</a:t>
            </a:r>
          </a:p>
          <a:p>
            <a:pPr algn="just">
              <a:lnSpc>
                <a:spcPts val="1500"/>
              </a:lnSpc>
            </a:pPr>
            <a:endParaRPr lang="en-US" sz="2799">
              <a:solidFill>
                <a:srgbClr val="000000"/>
              </a:solidFill>
              <a:latin typeface="Nanum Square Bold"/>
            </a:endParaRPr>
          </a:p>
          <a:p>
            <a:pPr marL="474979" lvl="1" indent="-237490" algn="just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BART의 구조를 거의 그대로 사용하나, 40GB 이상의 </a:t>
            </a:r>
            <a:r>
              <a:rPr lang="en-US" sz="2199">
                <a:solidFill>
                  <a:srgbClr val="000000"/>
                </a:solidFill>
                <a:ea typeface="Nanum Square Bold"/>
              </a:rPr>
              <a:t>한국어</a:t>
            </a: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 텍스트로 학습</a:t>
            </a:r>
          </a:p>
          <a:p>
            <a:pPr marL="474979" lvl="1" indent="-237490" algn="just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noise 추가 방식으로 text infilling 사용</a:t>
            </a:r>
          </a:p>
          <a:p>
            <a:pPr marL="474979" lvl="1" indent="-237490" algn="just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KoBART의 3가지 버전 중 본 task에 가장 fit한 gogamza 버전을 사용</a:t>
            </a:r>
          </a:p>
          <a:p>
            <a:pPr algn="just">
              <a:lnSpc>
                <a:spcPts val="3527"/>
              </a:lnSpc>
            </a:pPr>
            <a:endParaRPr lang="en-US" sz="2199">
              <a:solidFill>
                <a:srgbClr val="000000"/>
              </a:solidFill>
              <a:latin typeface="Nanum Square"/>
              <a:ea typeface="Nanum Square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028700" y="5991888"/>
            <a:ext cx="9384935" cy="0"/>
          </a:xfrm>
          <a:prstGeom prst="line">
            <a:avLst/>
          </a:prstGeom>
          <a:ln w="19050" cap="flat">
            <a:solidFill>
              <a:srgbClr val="C6A28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2.  데이터 분석 - 2) 문장 요약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994775" y="5281657"/>
            <a:ext cx="2961355" cy="2089491"/>
            <a:chOff x="0" y="0"/>
            <a:chExt cx="793201" cy="5596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3201" cy="559672"/>
            </a:xfrm>
            <a:custGeom>
              <a:avLst/>
              <a:gdLst/>
              <a:ahLst/>
              <a:cxnLst/>
              <a:rect l="l" t="t" r="r" b="b"/>
              <a:pathLst>
                <a:path w="793201" h="559672">
                  <a:moveTo>
                    <a:pt x="133330" y="0"/>
                  </a:moveTo>
                  <a:lnTo>
                    <a:pt x="659871" y="0"/>
                  </a:lnTo>
                  <a:cubicBezTo>
                    <a:pt x="695232" y="0"/>
                    <a:pt x="729145" y="14047"/>
                    <a:pt x="754150" y="39052"/>
                  </a:cubicBezTo>
                  <a:cubicBezTo>
                    <a:pt x="779154" y="64056"/>
                    <a:pt x="793201" y="97969"/>
                    <a:pt x="793201" y="133330"/>
                  </a:cubicBezTo>
                  <a:lnTo>
                    <a:pt x="793201" y="426342"/>
                  </a:lnTo>
                  <a:cubicBezTo>
                    <a:pt x="793201" y="461703"/>
                    <a:pt x="779154" y="495616"/>
                    <a:pt x="754150" y="520620"/>
                  </a:cubicBezTo>
                  <a:cubicBezTo>
                    <a:pt x="729145" y="545625"/>
                    <a:pt x="695232" y="559672"/>
                    <a:pt x="659871" y="559672"/>
                  </a:cubicBezTo>
                  <a:lnTo>
                    <a:pt x="133330" y="559672"/>
                  </a:lnTo>
                  <a:cubicBezTo>
                    <a:pt x="97969" y="559672"/>
                    <a:pt x="64056" y="545625"/>
                    <a:pt x="39052" y="520620"/>
                  </a:cubicBezTo>
                  <a:cubicBezTo>
                    <a:pt x="14047" y="495616"/>
                    <a:pt x="0" y="461703"/>
                    <a:pt x="0" y="426342"/>
                  </a:cubicBezTo>
                  <a:lnTo>
                    <a:pt x="0" y="133330"/>
                  </a:lnTo>
                  <a:cubicBezTo>
                    <a:pt x="0" y="97969"/>
                    <a:pt x="14047" y="64056"/>
                    <a:pt x="39052" y="39052"/>
                  </a:cubicBezTo>
                  <a:cubicBezTo>
                    <a:pt x="64056" y="14047"/>
                    <a:pt x="97969" y="0"/>
                    <a:pt x="133330" y="0"/>
                  </a:cubicBez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93201" cy="607297"/>
            </a:xfrm>
            <a:prstGeom prst="rect">
              <a:avLst/>
            </a:prstGeom>
          </p:spPr>
          <p:txBody>
            <a:bodyPr lIns="49951" tIns="49951" rIns="49951" bIns="49951" rtlCol="0" anchor="ctr"/>
            <a:lstStyle/>
            <a:p>
              <a:pPr algn="just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94775" y="7523877"/>
            <a:ext cx="2961355" cy="585128"/>
            <a:chOff x="0" y="0"/>
            <a:chExt cx="793201" cy="15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3201" cy="156727"/>
            </a:xfrm>
            <a:custGeom>
              <a:avLst/>
              <a:gdLst/>
              <a:ahLst/>
              <a:cxnLst/>
              <a:rect l="l" t="t" r="r" b="b"/>
              <a:pathLst>
                <a:path w="793201" h="156727">
                  <a:moveTo>
                    <a:pt x="78363" y="0"/>
                  </a:moveTo>
                  <a:lnTo>
                    <a:pt x="714838" y="0"/>
                  </a:lnTo>
                  <a:cubicBezTo>
                    <a:pt x="735621" y="0"/>
                    <a:pt x="755553" y="8256"/>
                    <a:pt x="770249" y="22952"/>
                  </a:cubicBezTo>
                  <a:cubicBezTo>
                    <a:pt x="784945" y="37648"/>
                    <a:pt x="793201" y="57580"/>
                    <a:pt x="793201" y="78363"/>
                  </a:cubicBezTo>
                  <a:lnTo>
                    <a:pt x="793201" y="78363"/>
                  </a:lnTo>
                  <a:cubicBezTo>
                    <a:pt x="793201" y="121642"/>
                    <a:pt x="758117" y="156727"/>
                    <a:pt x="714838" y="156727"/>
                  </a:cubicBezTo>
                  <a:lnTo>
                    <a:pt x="78363" y="156727"/>
                  </a:lnTo>
                  <a:cubicBezTo>
                    <a:pt x="35085" y="156727"/>
                    <a:pt x="0" y="121642"/>
                    <a:pt x="0" y="78363"/>
                  </a:cubicBezTo>
                  <a:lnTo>
                    <a:pt x="0" y="78363"/>
                  </a:lnTo>
                  <a:cubicBezTo>
                    <a:pt x="0" y="35085"/>
                    <a:pt x="35085" y="0"/>
                    <a:pt x="78363" y="0"/>
                  </a:cubicBez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793201" cy="156727"/>
            </a:xfrm>
            <a:prstGeom prst="rect">
              <a:avLst/>
            </a:prstGeom>
          </p:spPr>
          <p:txBody>
            <a:bodyPr lIns="49951" tIns="49951" rIns="49951" bIns="49951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Inter"/>
                </a:rPr>
                <a:t>Randomly initialized encoder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273048" y="6801668"/>
            <a:ext cx="2404808" cy="423620"/>
            <a:chOff x="0" y="-5805"/>
            <a:chExt cx="469887" cy="827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9887" cy="76968"/>
            </a:xfrm>
            <a:custGeom>
              <a:avLst/>
              <a:gdLst/>
              <a:ahLst/>
              <a:cxnLst/>
              <a:rect l="l" t="t" r="r" b="b"/>
              <a:pathLst>
                <a:path w="469887" h="76968">
                  <a:moveTo>
                    <a:pt x="0" y="0"/>
                  </a:moveTo>
                  <a:lnTo>
                    <a:pt x="469887" y="0"/>
                  </a:lnTo>
                  <a:lnTo>
                    <a:pt x="469887" y="76968"/>
                  </a:lnTo>
                  <a:lnTo>
                    <a:pt x="0" y="76968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805"/>
              <a:ext cx="469887" cy="82773"/>
            </a:xfrm>
            <a:prstGeom prst="rect">
              <a:avLst/>
            </a:prstGeom>
          </p:spPr>
          <p:txBody>
            <a:bodyPr lIns="48896" tIns="48896" rIns="48896" bIns="48896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Inter"/>
                </a:rPr>
                <a:t>encoder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73048" y="6296694"/>
            <a:ext cx="2404808" cy="423620"/>
            <a:chOff x="0" y="-5805"/>
            <a:chExt cx="469887" cy="827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9887" cy="76968"/>
            </a:xfrm>
            <a:custGeom>
              <a:avLst/>
              <a:gdLst/>
              <a:ahLst/>
              <a:cxnLst/>
              <a:rect l="l" t="t" r="r" b="b"/>
              <a:pathLst>
                <a:path w="469887" h="76968">
                  <a:moveTo>
                    <a:pt x="0" y="0"/>
                  </a:moveTo>
                  <a:lnTo>
                    <a:pt x="469887" y="0"/>
                  </a:lnTo>
                  <a:lnTo>
                    <a:pt x="469887" y="76968"/>
                  </a:lnTo>
                  <a:lnTo>
                    <a:pt x="0" y="76968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805"/>
              <a:ext cx="469887" cy="82773"/>
            </a:xfrm>
            <a:prstGeom prst="rect">
              <a:avLst/>
            </a:prstGeom>
          </p:spPr>
          <p:txBody>
            <a:bodyPr lIns="48896" tIns="48896" rIns="48896" bIns="48896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Inter"/>
                </a:rPr>
                <a:t>encoder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73048" y="5641482"/>
            <a:ext cx="2404808" cy="415585"/>
            <a:chOff x="0" y="-4235"/>
            <a:chExt cx="469887" cy="812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9887" cy="76968"/>
            </a:xfrm>
            <a:custGeom>
              <a:avLst/>
              <a:gdLst/>
              <a:ahLst/>
              <a:cxnLst/>
              <a:rect l="l" t="t" r="r" b="b"/>
              <a:pathLst>
                <a:path w="469887" h="76968">
                  <a:moveTo>
                    <a:pt x="0" y="0"/>
                  </a:moveTo>
                  <a:lnTo>
                    <a:pt x="469887" y="0"/>
                  </a:lnTo>
                  <a:lnTo>
                    <a:pt x="469887" y="76968"/>
                  </a:lnTo>
                  <a:lnTo>
                    <a:pt x="0" y="76968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944" y="-4235"/>
              <a:ext cx="463943" cy="81203"/>
            </a:xfrm>
            <a:prstGeom prst="rect">
              <a:avLst/>
            </a:prstGeom>
          </p:spPr>
          <p:txBody>
            <a:bodyPr lIns="48896" tIns="48896" rIns="48896" bIns="48896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Inter"/>
                </a:rPr>
                <a:t>encoder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516842" y="5312913"/>
            <a:ext cx="1917220" cy="28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  <a:spcBef>
                <a:spcPct val="0"/>
              </a:spcBef>
            </a:pPr>
            <a:r>
              <a:rPr lang="en-US" sz="1503">
                <a:solidFill>
                  <a:srgbClr val="000000"/>
                </a:solidFill>
                <a:latin typeface="Nanum Square"/>
              </a:rPr>
              <a:t>Bidirectional encoder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4297945" y="5480563"/>
            <a:ext cx="2961355" cy="2734854"/>
            <a:chOff x="0" y="0"/>
            <a:chExt cx="793201" cy="7325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93201" cy="732533"/>
            </a:xfrm>
            <a:custGeom>
              <a:avLst/>
              <a:gdLst/>
              <a:ahLst/>
              <a:cxnLst/>
              <a:rect l="l" t="t" r="r" b="b"/>
              <a:pathLst>
                <a:path w="793201" h="732533">
                  <a:moveTo>
                    <a:pt x="133330" y="0"/>
                  </a:moveTo>
                  <a:lnTo>
                    <a:pt x="659871" y="0"/>
                  </a:lnTo>
                  <a:cubicBezTo>
                    <a:pt x="695232" y="0"/>
                    <a:pt x="729145" y="14047"/>
                    <a:pt x="754150" y="39052"/>
                  </a:cubicBezTo>
                  <a:cubicBezTo>
                    <a:pt x="779154" y="64056"/>
                    <a:pt x="793201" y="97969"/>
                    <a:pt x="793201" y="133330"/>
                  </a:cubicBezTo>
                  <a:lnTo>
                    <a:pt x="793201" y="599203"/>
                  </a:lnTo>
                  <a:cubicBezTo>
                    <a:pt x="793201" y="634564"/>
                    <a:pt x="779154" y="668477"/>
                    <a:pt x="754150" y="693481"/>
                  </a:cubicBezTo>
                  <a:cubicBezTo>
                    <a:pt x="729145" y="718486"/>
                    <a:pt x="695232" y="732533"/>
                    <a:pt x="659871" y="732533"/>
                  </a:cubicBezTo>
                  <a:lnTo>
                    <a:pt x="133330" y="732533"/>
                  </a:lnTo>
                  <a:cubicBezTo>
                    <a:pt x="97969" y="732533"/>
                    <a:pt x="64056" y="718486"/>
                    <a:pt x="39052" y="693481"/>
                  </a:cubicBezTo>
                  <a:cubicBezTo>
                    <a:pt x="14047" y="668477"/>
                    <a:pt x="0" y="634564"/>
                    <a:pt x="0" y="599203"/>
                  </a:cubicBezTo>
                  <a:lnTo>
                    <a:pt x="0" y="133330"/>
                  </a:lnTo>
                  <a:cubicBezTo>
                    <a:pt x="0" y="97969"/>
                    <a:pt x="14047" y="64056"/>
                    <a:pt x="39052" y="39052"/>
                  </a:cubicBezTo>
                  <a:cubicBezTo>
                    <a:pt x="64056" y="14047"/>
                    <a:pt x="97969" y="0"/>
                    <a:pt x="133330" y="0"/>
                  </a:cubicBez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93201" cy="780158"/>
            </a:xfrm>
            <a:prstGeom prst="rect">
              <a:avLst/>
            </a:prstGeom>
          </p:spPr>
          <p:txBody>
            <a:bodyPr lIns="49951" tIns="49951" rIns="49951" bIns="49951" rtlCol="0" anchor="ctr"/>
            <a:lstStyle/>
            <a:p>
              <a:pPr algn="just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 rot="5400000">
            <a:off x="12241301" y="6022458"/>
            <a:ext cx="662193" cy="33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  <a:spcBef>
                <a:spcPct val="0"/>
              </a:spcBef>
            </a:pPr>
            <a:r>
              <a:rPr lang="en-US" sz="1868">
                <a:solidFill>
                  <a:srgbClr val="000000"/>
                </a:solidFill>
                <a:latin typeface="Nanum Square"/>
              </a:rPr>
              <a:t>... </a:t>
            </a:r>
          </a:p>
        </p:txBody>
      </p:sp>
      <p:sp>
        <p:nvSpPr>
          <p:cNvPr id="33" name="TextBox 33"/>
          <p:cNvSpPr txBox="1"/>
          <p:nvPr/>
        </p:nvSpPr>
        <p:spPr>
          <a:xfrm rot="5400000">
            <a:off x="15546186" y="6221364"/>
            <a:ext cx="662193" cy="33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  <a:spcBef>
                <a:spcPct val="0"/>
              </a:spcBef>
            </a:pPr>
            <a:r>
              <a:rPr lang="en-US" sz="1868">
                <a:solidFill>
                  <a:srgbClr val="000000"/>
                </a:solidFill>
                <a:latin typeface="Nanum Square"/>
              </a:rPr>
              <a:t>...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297945" y="4902968"/>
            <a:ext cx="2961355" cy="422136"/>
            <a:chOff x="0" y="-1456"/>
            <a:chExt cx="793201" cy="11306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93201" cy="111613"/>
            </a:xfrm>
            <a:custGeom>
              <a:avLst/>
              <a:gdLst/>
              <a:ahLst/>
              <a:cxnLst/>
              <a:rect l="l" t="t" r="r" b="b"/>
              <a:pathLst>
                <a:path w="793201" h="111613">
                  <a:moveTo>
                    <a:pt x="55807" y="0"/>
                  </a:moveTo>
                  <a:lnTo>
                    <a:pt x="737394" y="0"/>
                  </a:lnTo>
                  <a:cubicBezTo>
                    <a:pt x="752195" y="0"/>
                    <a:pt x="766390" y="5880"/>
                    <a:pt x="776856" y="16345"/>
                  </a:cubicBezTo>
                  <a:cubicBezTo>
                    <a:pt x="787321" y="26811"/>
                    <a:pt x="793201" y="41006"/>
                    <a:pt x="793201" y="55807"/>
                  </a:cubicBezTo>
                  <a:lnTo>
                    <a:pt x="793201" y="55807"/>
                  </a:lnTo>
                  <a:cubicBezTo>
                    <a:pt x="793201" y="86628"/>
                    <a:pt x="768216" y="111613"/>
                    <a:pt x="737394" y="111613"/>
                  </a:cubicBezTo>
                  <a:lnTo>
                    <a:pt x="55807" y="111613"/>
                  </a:lnTo>
                  <a:cubicBezTo>
                    <a:pt x="24986" y="111613"/>
                    <a:pt x="0" y="86628"/>
                    <a:pt x="0" y="55807"/>
                  </a:cubicBezTo>
                  <a:lnTo>
                    <a:pt x="0" y="55807"/>
                  </a:lnTo>
                  <a:cubicBezTo>
                    <a:pt x="0" y="24986"/>
                    <a:pt x="24986" y="0"/>
                    <a:pt x="55807" y="0"/>
                  </a:cubicBez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456"/>
              <a:ext cx="793201" cy="113069"/>
            </a:xfrm>
            <a:prstGeom prst="rect">
              <a:avLst/>
            </a:prstGeom>
          </p:spPr>
          <p:txBody>
            <a:bodyPr lIns="49951" tIns="49951" rIns="49951" bIns="49951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Inter"/>
                </a:rPr>
                <a:t>Linear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297945" y="4291181"/>
            <a:ext cx="2961355" cy="429907"/>
            <a:chOff x="0" y="-1071"/>
            <a:chExt cx="793201" cy="11515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3201" cy="114080"/>
            </a:xfrm>
            <a:custGeom>
              <a:avLst/>
              <a:gdLst/>
              <a:ahLst/>
              <a:cxnLst/>
              <a:rect l="l" t="t" r="r" b="b"/>
              <a:pathLst>
                <a:path w="793201" h="114080">
                  <a:moveTo>
                    <a:pt x="57040" y="0"/>
                  </a:moveTo>
                  <a:lnTo>
                    <a:pt x="736161" y="0"/>
                  </a:lnTo>
                  <a:cubicBezTo>
                    <a:pt x="751289" y="0"/>
                    <a:pt x="765797" y="6010"/>
                    <a:pt x="776494" y="16707"/>
                  </a:cubicBezTo>
                  <a:cubicBezTo>
                    <a:pt x="787191" y="27404"/>
                    <a:pt x="793201" y="41912"/>
                    <a:pt x="793201" y="57040"/>
                  </a:cubicBezTo>
                  <a:lnTo>
                    <a:pt x="793201" y="57040"/>
                  </a:lnTo>
                  <a:cubicBezTo>
                    <a:pt x="793201" y="88542"/>
                    <a:pt x="767663" y="114080"/>
                    <a:pt x="736161" y="114080"/>
                  </a:cubicBezTo>
                  <a:lnTo>
                    <a:pt x="57040" y="114080"/>
                  </a:lnTo>
                  <a:cubicBezTo>
                    <a:pt x="25538" y="114080"/>
                    <a:pt x="0" y="88542"/>
                    <a:pt x="0" y="57040"/>
                  </a:cubicBezTo>
                  <a:lnTo>
                    <a:pt x="0" y="57040"/>
                  </a:lnTo>
                  <a:cubicBezTo>
                    <a:pt x="0" y="25538"/>
                    <a:pt x="25538" y="0"/>
                    <a:pt x="57040" y="0"/>
                  </a:cubicBez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071"/>
              <a:ext cx="793201" cy="115151"/>
            </a:xfrm>
            <a:prstGeom prst="rect">
              <a:avLst/>
            </a:prstGeom>
          </p:spPr>
          <p:txBody>
            <a:bodyPr lIns="49951" tIns="49951" rIns="49951" bIns="49951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 err="1">
                  <a:solidFill>
                    <a:srgbClr val="000000"/>
                  </a:solidFill>
                  <a:latin typeface="Inter"/>
                </a:rPr>
                <a:t>Softmax</a:t>
              </a:r>
              <a:endParaRPr lang="en-US" sz="1600" dirty="0">
                <a:solidFill>
                  <a:srgbClr val="000000"/>
                </a:solidFill>
                <a:latin typeface="Inter"/>
              </a:endParaR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430139" y="8357996"/>
            <a:ext cx="2090627" cy="27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  <a:spcBef>
                <a:spcPct val="0"/>
              </a:spcBef>
            </a:pPr>
            <a:r>
              <a:rPr lang="en-US" sz="1474">
                <a:solidFill>
                  <a:srgbClr val="000000"/>
                </a:solidFill>
                <a:latin typeface="Nanum Square"/>
              </a:rPr>
              <a:t>x1    x2     x3      ...      xn</a:t>
            </a:r>
          </a:p>
        </p:txBody>
      </p:sp>
      <p:sp>
        <p:nvSpPr>
          <p:cNvPr id="41" name="AutoShape 41"/>
          <p:cNvSpPr/>
          <p:nvPr/>
        </p:nvSpPr>
        <p:spPr>
          <a:xfrm flipH="1" flipV="1">
            <a:off x="11530891" y="8118370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2" name="AutoShape 42"/>
          <p:cNvSpPr/>
          <p:nvPr/>
        </p:nvSpPr>
        <p:spPr>
          <a:xfrm flipH="1" flipV="1">
            <a:off x="11944041" y="8118370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3" name="AutoShape 43"/>
          <p:cNvSpPr/>
          <p:nvPr/>
        </p:nvSpPr>
        <p:spPr>
          <a:xfrm flipH="1" flipV="1">
            <a:off x="12394281" y="8118370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4" name="AutoShape 44"/>
          <p:cNvSpPr/>
          <p:nvPr/>
        </p:nvSpPr>
        <p:spPr>
          <a:xfrm flipH="1" flipV="1">
            <a:off x="13424696" y="8118370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5" name="AutoShape 45"/>
          <p:cNvSpPr/>
          <p:nvPr/>
        </p:nvSpPr>
        <p:spPr>
          <a:xfrm flipH="1" flipV="1">
            <a:off x="11521525" y="7290849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6" name="AutoShape 46"/>
          <p:cNvSpPr/>
          <p:nvPr/>
        </p:nvSpPr>
        <p:spPr>
          <a:xfrm flipH="1" flipV="1">
            <a:off x="11934676" y="7290849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7" name="AutoShape 47"/>
          <p:cNvSpPr/>
          <p:nvPr/>
        </p:nvSpPr>
        <p:spPr>
          <a:xfrm flipH="1" flipV="1">
            <a:off x="12384916" y="7290849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8" name="AutoShape 48"/>
          <p:cNvSpPr/>
          <p:nvPr/>
        </p:nvSpPr>
        <p:spPr>
          <a:xfrm flipH="1" flipV="1">
            <a:off x="13415331" y="7290849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9" name="AutoShape 49"/>
          <p:cNvSpPr/>
          <p:nvPr/>
        </p:nvSpPr>
        <p:spPr>
          <a:xfrm>
            <a:off x="13633715" y="5867784"/>
            <a:ext cx="942504" cy="20260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0" name="AutoShape 50"/>
          <p:cNvSpPr/>
          <p:nvPr/>
        </p:nvSpPr>
        <p:spPr>
          <a:xfrm>
            <a:off x="13630981" y="5869070"/>
            <a:ext cx="945238" cy="8910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1" name="AutoShape 51"/>
          <p:cNvSpPr/>
          <p:nvPr/>
        </p:nvSpPr>
        <p:spPr>
          <a:xfrm>
            <a:off x="13677856" y="5860112"/>
            <a:ext cx="898363" cy="139607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2" name="AutoShape 52"/>
          <p:cNvSpPr/>
          <p:nvPr/>
        </p:nvSpPr>
        <p:spPr>
          <a:xfrm flipH="1" flipV="1">
            <a:off x="11521525" y="6029786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3" name="AutoShape 53"/>
          <p:cNvSpPr/>
          <p:nvPr/>
        </p:nvSpPr>
        <p:spPr>
          <a:xfrm flipH="1" flipV="1">
            <a:off x="11934676" y="6029786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4" name="AutoShape 54"/>
          <p:cNvSpPr/>
          <p:nvPr/>
        </p:nvSpPr>
        <p:spPr>
          <a:xfrm flipH="1" flipV="1">
            <a:off x="12384916" y="6029786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5" name="AutoShape 55"/>
          <p:cNvSpPr/>
          <p:nvPr/>
        </p:nvSpPr>
        <p:spPr>
          <a:xfrm flipH="1" flipV="1">
            <a:off x="13415331" y="6029786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6" name="AutoShape 56"/>
          <p:cNvSpPr/>
          <p:nvPr/>
        </p:nvSpPr>
        <p:spPr>
          <a:xfrm flipH="1" flipV="1">
            <a:off x="14831720" y="8015346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7" name="AutoShape 57"/>
          <p:cNvSpPr/>
          <p:nvPr/>
        </p:nvSpPr>
        <p:spPr>
          <a:xfrm flipH="1" flipV="1">
            <a:off x="15244870" y="8015346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8" name="AutoShape 58"/>
          <p:cNvSpPr/>
          <p:nvPr/>
        </p:nvSpPr>
        <p:spPr>
          <a:xfrm flipH="1" flipV="1">
            <a:off x="15695111" y="8015346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9" name="AutoShape 59"/>
          <p:cNvSpPr/>
          <p:nvPr/>
        </p:nvSpPr>
        <p:spPr>
          <a:xfrm flipH="1" flipV="1">
            <a:off x="16725525" y="8015346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60" name="TextBox 60"/>
          <p:cNvSpPr txBox="1"/>
          <p:nvPr/>
        </p:nvSpPr>
        <p:spPr>
          <a:xfrm>
            <a:off x="14766786" y="8357996"/>
            <a:ext cx="2103505" cy="27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  <a:spcBef>
                <a:spcPct val="0"/>
              </a:spcBef>
            </a:pPr>
            <a:r>
              <a:rPr lang="en-US" sz="1474">
                <a:solidFill>
                  <a:srgbClr val="000000"/>
                </a:solidFill>
                <a:latin typeface="Nanum Square"/>
              </a:rPr>
              <a:t>y1    y2     y3      ...      yn</a:t>
            </a:r>
          </a:p>
        </p:txBody>
      </p:sp>
      <p:sp>
        <p:nvSpPr>
          <p:cNvPr id="61" name="AutoShape 61"/>
          <p:cNvSpPr/>
          <p:nvPr/>
        </p:nvSpPr>
        <p:spPr>
          <a:xfrm flipV="1">
            <a:off x="14831720" y="5325104"/>
            <a:ext cx="0" cy="281239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62" name="TextBox 62"/>
          <p:cNvSpPr txBox="1"/>
          <p:nvPr/>
        </p:nvSpPr>
        <p:spPr>
          <a:xfrm>
            <a:off x="14693394" y="5511819"/>
            <a:ext cx="2170457" cy="28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  <a:spcBef>
                <a:spcPct val="0"/>
              </a:spcBef>
            </a:pPr>
            <a:r>
              <a:rPr lang="en-US" sz="1503">
                <a:solidFill>
                  <a:srgbClr val="000000"/>
                </a:solidFill>
                <a:latin typeface="Nanum Square"/>
              </a:rPr>
              <a:t>Autoregressive encoder</a:t>
            </a:r>
          </a:p>
        </p:txBody>
      </p:sp>
      <p:sp>
        <p:nvSpPr>
          <p:cNvPr id="63" name="AutoShape 63"/>
          <p:cNvSpPr/>
          <p:nvPr/>
        </p:nvSpPr>
        <p:spPr>
          <a:xfrm flipV="1">
            <a:off x="15254236" y="5315014"/>
            <a:ext cx="0" cy="281239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64" name="AutoShape 64"/>
          <p:cNvSpPr/>
          <p:nvPr/>
        </p:nvSpPr>
        <p:spPr>
          <a:xfrm flipV="1">
            <a:off x="15685745" y="5315014"/>
            <a:ext cx="0" cy="281239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65" name="AutoShape 65"/>
          <p:cNvSpPr/>
          <p:nvPr/>
        </p:nvSpPr>
        <p:spPr>
          <a:xfrm flipV="1">
            <a:off x="16716160" y="5315014"/>
            <a:ext cx="0" cy="281239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66" name="Group 66"/>
          <p:cNvGrpSpPr/>
          <p:nvPr/>
        </p:nvGrpSpPr>
        <p:grpSpPr>
          <a:xfrm>
            <a:off x="14570185" y="7538411"/>
            <a:ext cx="2410842" cy="410815"/>
            <a:chOff x="-1179" y="-3303"/>
            <a:chExt cx="471066" cy="8027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69887" cy="76968"/>
            </a:xfrm>
            <a:custGeom>
              <a:avLst/>
              <a:gdLst/>
              <a:ahLst/>
              <a:cxnLst/>
              <a:rect l="l" t="t" r="r" b="b"/>
              <a:pathLst>
                <a:path w="469887" h="76968">
                  <a:moveTo>
                    <a:pt x="0" y="0"/>
                  </a:moveTo>
                  <a:lnTo>
                    <a:pt x="469887" y="0"/>
                  </a:lnTo>
                  <a:lnTo>
                    <a:pt x="469887" y="76968"/>
                  </a:lnTo>
                  <a:lnTo>
                    <a:pt x="0" y="76968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-1179" y="-3303"/>
              <a:ext cx="471066" cy="80271"/>
            </a:xfrm>
            <a:prstGeom prst="rect">
              <a:avLst/>
            </a:prstGeom>
          </p:spPr>
          <p:txBody>
            <a:bodyPr lIns="48896" tIns="48896" rIns="48896" bIns="48896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Inter"/>
                </a:rPr>
                <a:t>position embed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4576219" y="7054369"/>
            <a:ext cx="2404808" cy="398778"/>
            <a:chOff x="0" y="-951"/>
            <a:chExt cx="469887" cy="77919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469887" cy="76968"/>
            </a:xfrm>
            <a:custGeom>
              <a:avLst/>
              <a:gdLst/>
              <a:ahLst/>
              <a:cxnLst/>
              <a:rect l="l" t="t" r="r" b="b"/>
              <a:pathLst>
                <a:path w="469887" h="76968">
                  <a:moveTo>
                    <a:pt x="0" y="0"/>
                  </a:moveTo>
                  <a:lnTo>
                    <a:pt x="469887" y="0"/>
                  </a:lnTo>
                  <a:lnTo>
                    <a:pt x="469887" y="76968"/>
                  </a:lnTo>
                  <a:lnTo>
                    <a:pt x="0" y="76968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951"/>
              <a:ext cx="469887" cy="77919"/>
            </a:xfrm>
            <a:prstGeom prst="rect">
              <a:avLst/>
            </a:prstGeom>
          </p:spPr>
          <p:txBody>
            <a:bodyPr lIns="48896" tIns="48896" rIns="48896" bIns="48896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Inter"/>
                </a:rPr>
                <a:t>decoder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4576219" y="6563157"/>
            <a:ext cx="2404808" cy="393911"/>
            <a:chOff x="0" y="0"/>
            <a:chExt cx="469887" cy="7696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69887" cy="76968"/>
            </a:xfrm>
            <a:custGeom>
              <a:avLst/>
              <a:gdLst/>
              <a:ahLst/>
              <a:cxnLst/>
              <a:rect l="l" t="t" r="r" b="b"/>
              <a:pathLst>
                <a:path w="469887" h="76968">
                  <a:moveTo>
                    <a:pt x="0" y="0"/>
                  </a:moveTo>
                  <a:lnTo>
                    <a:pt x="469887" y="0"/>
                  </a:lnTo>
                  <a:lnTo>
                    <a:pt x="469887" y="76968"/>
                  </a:lnTo>
                  <a:lnTo>
                    <a:pt x="0" y="76968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0"/>
              <a:ext cx="469887" cy="76968"/>
            </a:xfrm>
            <a:prstGeom prst="rect">
              <a:avLst/>
            </a:prstGeom>
          </p:spPr>
          <p:txBody>
            <a:bodyPr lIns="48896" tIns="48896" rIns="48896" bIns="48896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Inter"/>
                </a:rPr>
                <a:t>decoder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4576219" y="5860109"/>
            <a:ext cx="2404808" cy="407238"/>
            <a:chOff x="0" y="-2604"/>
            <a:chExt cx="469887" cy="79572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69887" cy="76968"/>
            </a:xfrm>
            <a:custGeom>
              <a:avLst/>
              <a:gdLst/>
              <a:ahLst/>
              <a:cxnLst/>
              <a:rect l="l" t="t" r="r" b="b"/>
              <a:pathLst>
                <a:path w="469887" h="76968">
                  <a:moveTo>
                    <a:pt x="0" y="0"/>
                  </a:moveTo>
                  <a:lnTo>
                    <a:pt x="469887" y="0"/>
                  </a:lnTo>
                  <a:lnTo>
                    <a:pt x="469887" y="76968"/>
                  </a:lnTo>
                  <a:lnTo>
                    <a:pt x="0" y="76968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2604"/>
              <a:ext cx="469887" cy="79572"/>
            </a:xfrm>
            <a:prstGeom prst="rect">
              <a:avLst/>
            </a:prstGeom>
          </p:spPr>
          <p:txBody>
            <a:bodyPr lIns="48896" tIns="48896" rIns="48896" bIns="48896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Inter"/>
                </a:rPr>
                <a:t>decoder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V="1">
            <a:off x="14812988" y="4621153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9" name="AutoShape 79"/>
          <p:cNvSpPr/>
          <p:nvPr/>
        </p:nvSpPr>
        <p:spPr>
          <a:xfrm flipH="1" flipV="1">
            <a:off x="15226139" y="4621153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80" name="AutoShape 80"/>
          <p:cNvSpPr/>
          <p:nvPr/>
        </p:nvSpPr>
        <p:spPr>
          <a:xfrm flipH="1" flipV="1">
            <a:off x="15676379" y="4621153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81" name="AutoShape 81"/>
          <p:cNvSpPr/>
          <p:nvPr/>
        </p:nvSpPr>
        <p:spPr>
          <a:xfrm flipH="1" flipV="1">
            <a:off x="16706794" y="4621153"/>
            <a:ext cx="0" cy="2872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82" name="TextBox 82"/>
          <p:cNvSpPr txBox="1"/>
          <p:nvPr/>
        </p:nvSpPr>
        <p:spPr>
          <a:xfrm>
            <a:off x="11473687" y="8690350"/>
            <a:ext cx="530397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[KoBART의 기반인 transformer architecture]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5083652"/>
            <a:ext cx="8457617" cy="3832183"/>
          </a:xfrm>
          <a:custGeom>
            <a:avLst/>
            <a:gdLst/>
            <a:ahLst/>
            <a:cxnLst/>
            <a:rect l="l" t="t" r="r" b="b"/>
            <a:pathLst>
              <a:path w="8457617" h="3832183">
                <a:moveTo>
                  <a:pt x="0" y="0"/>
                </a:moveTo>
                <a:lnTo>
                  <a:pt x="8457617" y="0"/>
                </a:lnTo>
                <a:lnTo>
                  <a:pt x="8457617" y="3832183"/>
                </a:lnTo>
                <a:lnTo>
                  <a:pt x="0" y="383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>
            <a:off x="11559534" y="5083652"/>
            <a:ext cx="5699766" cy="3832183"/>
          </a:xfrm>
          <a:custGeom>
            <a:avLst/>
            <a:gdLst/>
            <a:ahLst/>
            <a:cxnLst/>
            <a:rect l="l" t="t" r="r" b="b"/>
            <a:pathLst>
              <a:path w="5699766" h="3832183">
                <a:moveTo>
                  <a:pt x="0" y="0"/>
                </a:moveTo>
                <a:lnTo>
                  <a:pt x="5699766" y="0"/>
                </a:lnTo>
                <a:lnTo>
                  <a:pt x="5699766" y="3832183"/>
                </a:lnTo>
                <a:lnTo>
                  <a:pt x="0" y="3832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2.  데이터 분석 - 3) 워드 클라우드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868325"/>
            <a:ext cx="10154115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Nanum Square"/>
              </a:rPr>
              <a:t>요약한 질문 문장에서 중요한 키워드를 추출하여 워드 클라우드로 표현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170951" y="6750802"/>
            <a:ext cx="703948" cy="497884"/>
          </a:xfrm>
          <a:custGeom>
            <a:avLst/>
            <a:gdLst/>
            <a:ahLst/>
            <a:cxnLst/>
            <a:rect l="l" t="t" r="r" b="b"/>
            <a:pathLst>
              <a:path w="703948" h="497884">
                <a:moveTo>
                  <a:pt x="0" y="0"/>
                </a:moveTo>
                <a:lnTo>
                  <a:pt x="703949" y="0"/>
                </a:lnTo>
                <a:lnTo>
                  <a:pt x="703949" y="497883"/>
                </a:lnTo>
                <a:lnTo>
                  <a:pt x="0" y="497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724150"/>
            <a:ext cx="1015411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1. okt(한국어 형태소 분석기)로 요약 질문 문장에서 형태소 분석 &amp; 어간 추출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340267"/>
            <a:ext cx="1015411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2. 불용어(의미 없는 단어) 등록하여 제거 → 의미 있는 단어만 추출될 수 있도록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953042"/>
            <a:ext cx="1015411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3. 단어의 빈도수에 따라 워드 클라우드 생성 → 중요한 단어일 수록 크게 표현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31356" y="3323427"/>
            <a:ext cx="8025289" cy="28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7B071E"/>
                </a:solidFill>
                <a:latin typeface="Nanum Square Bold"/>
              </a:rPr>
              <a:t>03</a:t>
            </a:r>
          </a:p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000000"/>
                </a:solidFill>
                <a:latin typeface="Nanum Square Bold"/>
                <a:ea typeface="Nanum Square Bold"/>
              </a:rPr>
              <a:t>FAQ 대시보드 제작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3142513" y="1700323"/>
            <a:ext cx="11959323" cy="7446708"/>
          </a:xfrm>
          <a:custGeom>
            <a:avLst/>
            <a:gdLst/>
            <a:ahLst/>
            <a:cxnLst/>
            <a:rect l="l" t="t" r="r" b="b"/>
            <a:pathLst>
              <a:path w="11959323" h="7446708">
                <a:moveTo>
                  <a:pt x="0" y="0"/>
                </a:moveTo>
                <a:lnTo>
                  <a:pt x="11959323" y="0"/>
                </a:lnTo>
                <a:lnTo>
                  <a:pt x="11959323" y="7446707"/>
                </a:lnTo>
                <a:lnTo>
                  <a:pt x="0" y="744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" r="-151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- 1)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18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3142513" y="1700323"/>
            <a:ext cx="11959323" cy="7446708"/>
          </a:xfrm>
          <a:custGeom>
            <a:avLst/>
            <a:gdLst/>
            <a:ahLst/>
            <a:cxnLst/>
            <a:rect l="l" t="t" r="r" b="b"/>
            <a:pathLst>
              <a:path w="11959323" h="7446708">
                <a:moveTo>
                  <a:pt x="0" y="0"/>
                </a:moveTo>
                <a:lnTo>
                  <a:pt x="11959323" y="0"/>
                </a:lnTo>
                <a:lnTo>
                  <a:pt x="11959323" y="7446707"/>
                </a:lnTo>
                <a:lnTo>
                  <a:pt x="0" y="744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" r="-15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3142513" y="2431314"/>
            <a:ext cx="2898625" cy="723909"/>
            <a:chOff x="0" y="0"/>
            <a:chExt cx="763424" cy="1906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3424" cy="190659"/>
            </a:xfrm>
            <a:custGeom>
              <a:avLst/>
              <a:gdLst/>
              <a:ahLst/>
              <a:cxnLst/>
              <a:rect l="l" t="t" r="r" b="b"/>
              <a:pathLst>
                <a:path w="763424" h="190659">
                  <a:moveTo>
                    <a:pt x="40063" y="0"/>
                  </a:moveTo>
                  <a:lnTo>
                    <a:pt x="723360" y="0"/>
                  </a:lnTo>
                  <a:cubicBezTo>
                    <a:pt x="745487" y="0"/>
                    <a:pt x="763424" y="17937"/>
                    <a:pt x="763424" y="40063"/>
                  </a:cubicBezTo>
                  <a:lnTo>
                    <a:pt x="763424" y="150596"/>
                  </a:lnTo>
                  <a:cubicBezTo>
                    <a:pt x="763424" y="161221"/>
                    <a:pt x="759203" y="171411"/>
                    <a:pt x="751689" y="178925"/>
                  </a:cubicBezTo>
                  <a:cubicBezTo>
                    <a:pt x="744176" y="186438"/>
                    <a:pt x="733986" y="190659"/>
                    <a:pt x="723360" y="190659"/>
                  </a:cubicBezTo>
                  <a:lnTo>
                    <a:pt x="40063" y="190659"/>
                  </a:lnTo>
                  <a:cubicBezTo>
                    <a:pt x="29438" y="190659"/>
                    <a:pt x="19248" y="186438"/>
                    <a:pt x="11734" y="178925"/>
                  </a:cubicBezTo>
                  <a:cubicBezTo>
                    <a:pt x="4221" y="171411"/>
                    <a:pt x="0" y="161221"/>
                    <a:pt x="0" y="150596"/>
                  </a:cubicBezTo>
                  <a:lnTo>
                    <a:pt x="0" y="40063"/>
                  </a:lnTo>
                  <a:cubicBezTo>
                    <a:pt x="0" y="29438"/>
                    <a:pt x="4221" y="19248"/>
                    <a:pt x="11734" y="11734"/>
                  </a:cubicBezTo>
                  <a:cubicBezTo>
                    <a:pt x="19248" y="4221"/>
                    <a:pt x="29438" y="0"/>
                    <a:pt x="4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E5DC2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63424" cy="247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- 1) 메인 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19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303432" y="3351606"/>
            <a:ext cx="8204181" cy="3386061"/>
            <a:chOff x="0" y="0"/>
            <a:chExt cx="2160772" cy="8918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60772" cy="891802"/>
            </a:xfrm>
            <a:custGeom>
              <a:avLst/>
              <a:gdLst/>
              <a:ahLst/>
              <a:cxnLst/>
              <a:rect l="l" t="t" r="r" b="b"/>
              <a:pathLst>
                <a:path w="2160772" h="891802">
                  <a:moveTo>
                    <a:pt x="14155" y="0"/>
                  </a:moveTo>
                  <a:lnTo>
                    <a:pt x="2146617" y="0"/>
                  </a:lnTo>
                  <a:cubicBezTo>
                    <a:pt x="2150371" y="0"/>
                    <a:pt x="2153972" y="1491"/>
                    <a:pt x="2156626" y="4146"/>
                  </a:cubicBezTo>
                  <a:cubicBezTo>
                    <a:pt x="2159281" y="6800"/>
                    <a:pt x="2160772" y="10401"/>
                    <a:pt x="2160772" y="14155"/>
                  </a:cubicBezTo>
                  <a:lnTo>
                    <a:pt x="2160772" y="877647"/>
                  </a:lnTo>
                  <a:cubicBezTo>
                    <a:pt x="2160772" y="885465"/>
                    <a:pt x="2154435" y="891802"/>
                    <a:pt x="2146617" y="891802"/>
                  </a:cubicBezTo>
                  <a:lnTo>
                    <a:pt x="14155" y="891802"/>
                  </a:lnTo>
                  <a:cubicBezTo>
                    <a:pt x="10401" y="891802"/>
                    <a:pt x="6800" y="890311"/>
                    <a:pt x="4146" y="887656"/>
                  </a:cubicBezTo>
                  <a:cubicBezTo>
                    <a:pt x="1491" y="885002"/>
                    <a:pt x="0" y="881401"/>
                    <a:pt x="0" y="877647"/>
                  </a:cubicBezTo>
                  <a:lnTo>
                    <a:pt x="0" y="14155"/>
                  </a:lnTo>
                  <a:cubicBezTo>
                    <a:pt x="0" y="10401"/>
                    <a:pt x="1491" y="6800"/>
                    <a:pt x="4146" y="4146"/>
                  </a:cubicBezTo>
                  <a:cubicBezTo>
                    <a:pt x="6800" y="1491"/>
                    <a:pt x="10401" y="0"/>
                    <a:pt x="141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8F6E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160772" cy="948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03432" y="6804342"/>
            <a:ext cx="8204181" cy="2342688"/>
            <a:chOff x="0" y="0"/>
            <a:chExt cx="2160772" cy="6170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60772" cy="617004"/>
            </a:xfrm>
            <a:custGeom>
              <a:avLst/>
              <a:gdLst/>
              <a:ahLst/>
              <a:cxnLst/>
              <a:rect l="l" t="t" r="r" b="b"/>
              <a:pathLst>
                <a:path w="2160772" h="617004">
                  <a:moveTo>
                    <a:pt x="14155" y="0"/>
                  </a:moveTo>
                  <a:lnTo>
                    <a:pt x="2146617" y="0"/>
                  </a:lnTo>
                  <a:cubicBezTo>
                    <a:pt x="2150371" y="0"/>
                    <a:pt x="2153972" y="1491"/>
                    <a:pt x="2156626" y="4146"/>
                  </a:cubicBezTo>
                  <a:cubicBezTo>
                    <a:pt x="2159281" y="6800"/>
                    <a:pt x="2160772" y="10401"/>
                    <a:pt x="2160772" y="14155"/>
                  </a:cubicBezTo>
                  <a:lnTo>
                    <a:pt x="2160772" y="602849"/>
                  </a:lnTo>
                  <a:cubicBezTo>
                    <a:pt x="2160772" y="606604"/>
                    <a:pt x="2159281" y="610204"/>
                    <a:pt x="2156626" y="612858"/>
                  </a:cubicBezTo>
                  <a:cubicBezTo>
                    <a:pt x="2153972" y="615513"/>
                    <a:pt x="2150371" y="617004"/>
                    <a:pt x="2146617" y="617004"/>
                  </a:cubicBezTo>
                  <a:lnTo>
                    <a:pt x="14155" y="617004"/>
                  </a:lnTo>
                  <a:cubicBezTo>
                    <a:pt x="6337" y="617004"/>
                    <a:pt x="0" y="610667"/>
                    <a:pt x="0" y="602849"/>
                  </a:cubicBezTo>
                  <a:lnTo>
                    <a:pt x="0" y="14155"/>
                  </a:lnTo>
                  <a:cubicBezTo>
                    <a:pt x="0" y="10401"/>
                    <a:pt x="1491" y="6800"/>
                    <a:pt x="4146" y="4146"/>
                  </a:cubicBezTo>
                  <a:cubicBezTo>
                    <a:pt x="6800" y="1491"/>
                    <a:pt x="10401" y="0"/>
                    <a:pt x="141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6D861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160772" cy="674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600597" y="1762131"/>
            <a:ext cx="1173850" cy="1412142"/>
            <a:chOff x="0" y="0"/>
            <a:chExt cx="309162" cy="3719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9162" cy="371922"/>
            </a:xfrm>
            <a:custGeom>
              <a:avLst/>
              <a:gdLst/>
              <a:ahLst/>
              <a:cxnLst/>
              <a:rect l="l" t="t" r="r" b="b"/>
              <a:pathLst>
                <a:path w="309162" h="371922">
                  <a:moveTo>
                    <a:pt x="98930" y="0"/>
                  </a:moveTo>
                  <a:lnTo>
                    <a:pt x="210232" y="0"/>
                  </a:lnTo>
                  <a:cubicBezTo>
                    <a:pt x="236470" y="0"/>
                    <a:pt x="261633" y="10423"/>
                    <a:pt x="280186" y="28976"/>
                  </a:cubicBezTo>
                  <a:cubicBezTo>
                    <a:pt x="298739" y="47529"/>
                    <a:pt x="309162" y="72692"/>
                    <a:pt x="309162" y="98930"/>
                  </a:cubicBezTo>
                  <a:lnTo>
                    <a:pt x="309162" y="272992"/>
                  </a:lnTo>
                  <a:cubicBezTo>
                    <a:pt x="309162" y="299230"/>
                    <a:pt x="298739" y="324393"/>
                    <a:pt x="280186" y="342946"/>
                  </a:cubicBezTo>
                  <a:cubicBezTo>
                    <a:pt x="261633" y="361499"/>
                    <a:pt x="236470" y="371922"/>
                    <a:pt x="210232" y="371922"/>
                  </a:cubicBezTo>
                  <a:lnTo>
                    <a:pt x="98930" y="371922"/>
                  </a:lnTo>
                  <a:cubicBezTo>
                    <a:pt x="72692" y="371922"/>
                    <a:pt x="47529" y="361499"/>
                    <a:pt x="28976" y="342946"/>
                  </a:cubicBezTo>
                  <a:cubicBezTo>
                    <a:pt x="10423" y="324393"/>
                    <a:pt x="0" y="299230"/>
                    <a:pt x="0" y="272992"/>
                  </a:cubicBezTo>
                  <a:lnTo>
                    <a:pt x="0" y="98930"/>
                  </a:lnTo>
                  <a:cubicBezTo>
                    <a:pt x="0" y="72692"/>
                    <a:pt x="10423" y="47529"/>
                    <a:pt x="28976" y="28976"/>
                  </a:cubicBezTo>
                  <a:cubicBezTo>
                    <a:pt x="47529" y="10423"/>
                    <a:pt x="72692" y="0"/>
                    <a:pt x="989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D454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309162" cy="42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45738" y="3393348"/>
            <a:ext cx="3188516" cy="3240754"/>
            <a:chOff x="0" y="0"/>
            <a:chExt cx="839774" cy="8535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9774" cy="853532"/>
            </a:xfrm>
            <a:custGeom>
              <a:avLst/>
              <a:gdLst/>
              <a:ahLst/>
              <a:cxnLst/>
              <a:rect l="l" t="t" r="r" b="b"/>
              <a:pathLst>
                <a:path w="839774" h="853532">
                  <a:moveTo>
                    <a:pt x="36421" y="0"/>
                  </a:moveTo>
                  <a:lnTo>
                    <a:pt x="803353" y="0"/>
                  </a:lnTo>
                  <a:cubicBezTo>
                    <a:pt x="813012" y="0"/>
                    <a:pt x="822276" y="3837"/>
                    <a:pt x="829106" y="10667"/>
                  </a:cubicBezTo>
                  <a:cubicBezTo>
                    <a:pt x="835937" y="17498"/>
                    <a:pt x="839774" y="26762"/>
                    <a:pt x="839774" y="36421"/>
                  </a:cubicBezTo>
                  <a:lnTo>
                    <a:pt x="839774" y="817111"/>
                  </a:lnTo>
                  <a:cubicBezTo>
                    <a:pt x="839774" y="837226"/>
                    <a:pt x="823468" y="853532"/>
                    <a:pt x="803353" y="853532"/>
                  </a:cubicBezTo>
                  <a:lnTo>
                    <a:pt x="36421" y="853532"/>
                  </a:lnTo>
                  <a:cubicBezTo>
                    <a:pt x="16306" y="853532"/>
                    <a:pt x="0" y="837226"/>
                    <a:pt x="0" y="817111"/>
                  </a:cubicBezTo>
                  <a:lnTo>
                    <a:pt x="0" y="36421"/>
                  </a:lnTo>
                  <a:cubicBezTo>
                    <a:pt x="0" y="16306"/>
                    <a:pt x="16306" y="0"/>
                    <a:pt x="36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39774" cy="910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736213" y="6984290"/>
            <a:ext cx="3188516" cy="2170978"/>
            <a:chOff x="0" y="0"/>
            <a:chExt cx="839774" cy="57178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39774" cy="571780"/>
            </a:xfrm>
            <a:custGeom>
              <a:avLst/>
              <a:gdLst/>
              <a:ahLst/>
              <a:cxnLst/>
              <a:rect l="l" t="t" r="r" b="b"/>
              <a:pathLst>
                <a:path w="839774" h="571780">
                  <a:moveTo>
                    <a:pt x="36421" y="0"/>
                  </a:moveTo>
                  <a:lnTo>
                    <a:pt x="803353" y="0"/>
                  </a:lnTo>
                  <a:cubicBezTo>
                    <a:pt x="813012" y="0"/>
                    <a:pt x="822276" y="3837"/>
                    <a:pt x="829106" y="10667"/>
                  </a:cubicBezTo>
                  <a:cubicBezTo>
                    <a:pt x="835937" y="17498"/>
                    <a:pt x="839774" y="26762"/>
                    <a:pt x="839774" y="36421"/>
                  </a:cubicBezTo>
                  <a:lnTo>
                    <a:pt x="839774" y="535359"/>
                  </a:lnTo>
                  <a:cubicBezTo>
                    <a:pt x="839774" y="555474"/>
                    <a:pt x="823468" y="571780"/>
                    <a:pt x="803353" y="571780"/>
                  </a:cubicBezTo>
                  <a:lnTo>
                    <a:pt x="36421" y="571780"/>
                  </a:lnTo>
                  <a:cubicBezTo>
                    <a:pt x="16306" y="571780"/>
                    <a:pt x="0" y="555474"/>
                    <a:pt x="0" y="535359"/>
                  </a:cubicBezTo>
                  <a:lnTo>
                    <a:pt x="0" y="36421"/>
                  </a:lnTo>
                  <a:cubicBezTo>
                    <a:pt x="0" y="16306"/>
                    <a:pt x="16306" y="0"/>
                    <a:pt x="36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39774" cy="628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AC0EDF9-AC97-9959-3210-AADE9A0A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567" y="2468202"/>
            <a:ext cx="984364" cy="8834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5E0A8B4-E312-23ED-3BF5-DCF653AE7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57" y="4586241"/>
            <a:ext cx="1123950" cy="1073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FA16554-24CA-E97D-80DA-50F947536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213" y="7053779"/>
            <a:ext cx="1092200" cy="1016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49B2380-1BB7-B6FF-E710-E4265E902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9042" y="1922102"/>
            <a:ext cx="1037590" cy="10922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99DD4-0FE8-C369-6EC1-36234F2A7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88468" y="4586241"/>
            <a:ext cx="990600" cy="13483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725887C-86D6-C15A-33B6-35C1F0105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69418" y="7157091"/>
            <a:ext cx="977900" cy="1179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363823" y="3962263"/>
            <a:ext cx="4367265" cy="3598495"/>
          </a:xfrm>
          <a:custGeom>
            <a:avLst/>
            <a:gdLst/>
            <a:ahLst/>
            <a:cxnLst/>
            <a:rect l="l" t="t" r="r" b="b"/>
            <a:pathLst>
              <a:path w="4367265" h="3598495">
                <a:moveTo>
                  <a:pt x="0" y="0"/>
                </a:moveTo>
                <a:lnTo>
                  <a:pt x="4367265" y="0"/>
                </a:lnTo>
                <a:lnTo>
                  <a:pt x="4367265" y="3598495"/>
                </a:lnTo>
                <a:lnTo>
                  <a:pt x="0" y="359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706221" y="2088490"/>
            <a:ext cx="6572250" cy="158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06"/>
              </a:lnSpc>
            </a:pPr>
            <a:r>
              <a:rPr lang="en-US" sz="9075" dirty="0" err="1">
                <a:solidFill>
                  <a:srgbClr val="000000"/>
                </a:solidFill>
                <a:ea typeface="Nanum Square"/>
              </a:rPr>
              <a:t>목차</a:t>
            </a:r>
            <a:endParaRPr lang="en-US" sz="9075" dirty="0">
              <a:solidFill>
                <a:srgbClr val="000000"/>
              </a:solidFill>
              <a:ea typeface="Nanum Squar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7346" y="4542310"/>
            <a:ext cx="50876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Nanum Square"/>
              </a:rPr>
              <a:t>배경 및 목적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14800" y="4542310"/>
            <a:ext cx="11025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anum Square"/>
              </a:rPr>
              <a:t>01.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17346" y="5113810"/>
            <a:ext cx="50876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Nanum Square"/>
              </a:rPr>
              <a:t>데이터 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14800" y="5113810"/>
            <a:ext cx="11025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anum Square"/>
              </a:rPr>
              <a:t>02.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17346" y="5685310"/>
            <a:ext cx="50876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anum Square"/>
                <a:ea typeface="Nanum Square"/>
              </a:rPr>
              <a:t>FAQ 대시보드 제작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4800" y="5685310"/>
            <a:ext cx="11025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anum Square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7346" y="6256811"/>
            <a:ext cx="50876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Nanum Square"/>
              </a:rPr>
              <a:t>챗봇 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4800" y="6256811"/>
            <a:ext cx="11025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anum Square"/>
              </a:rPr>
              <a:t>04.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17346" y="6828311"/>
            <a:ext cx="50876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Nanum Square"/>
              </a:rPr>
              <a:t>활용 방안 및 기대 효과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14800" y="6828311"/>
            <a:ext cx="11025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anum Square"/>
              </a:rPr>
              <a:t>05.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354171" y="1699230"/>
            <a:ext cx="11905129" cy="740289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5343092" y="2457827"/>
            <a:ext cx="2898625" cy="1307201"/>
            <a:chOff x="0" y="0"/>
            <a:chExt cx="763424" cy="3442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3424" cy="344284"/>
            </a:xfrm>
            <a:custGeom>
              <a:avLst/>
              <a:gdLst/>
              <a:ahLst/>
              <a:cxnLst/>
              <a:rect l="l" t="t" r="r" b="b"/>
              <a:pathLst>
                <a:path w="763424" h="344284">
                  <a:moveTo>
                    <a:pt x="40063" y="0"/>
                  </a:moveTo>
                  <a:lnTo>
                    <a:pt x="723360" y="0"/>
                  </a:lnTo>
                  <a:cubicBezTo>
                    <a:pt x="745487" y="0"/>
                    <a:pt x="763424" y="17937"/>
                    <a:pt x="763424" y="40063"/>
                  </a:cubicBezTo>
                  <a:lnTo>
                    <a:pt x="763424" y="304220"/>
                  </a:lnTo>
                  <a:cubicBezTo>
                    <a:pt x="763424" y="314846"/>
                    <a:pt x="759203" y="325036"/>
                    <a:pt x="751689" y="332549"/>
                  </a:cubicBezTo>
                  <a:cubicBezTo>
                    <a:pt x="744176" y="340063"/>
                    <a:pt x="733986" y="344284"/>
                    <a:pt x="723360" y="344284"/>
                  </a:cubicBezTo>
                  <a:lnTo>
                    <a:pt x="40063" y="344284"/>
                  </a:lnTo>
                  <a:cubicBezTo>
                    <a:pt x="29438" y="344284"/>
                    <a:pt x="19248" y="340063"/>
                    <a:pt x="11734" y="332549"/>
                  </a:cubicBezTo>
                  <a:cubicBezTo>
                    <a:pt x="4221" y="325036"/>
                    <a:pt x="0" y="314846"/>
                    <a:pt x="0" y="304220"/>
                  </a:cubicBezTo>
                  <a:lnTo>
                    <a:pt x="0" y="40063"/>
                  </a:lnTo>
                  <a:cubicBezTo>
                    <a:pt x="0" y="29438"/>
                    <a:pt x="4221" y="19248"/>
                    <a:pt x="11734" y="11734"/>
                  </a:cubicBezTo>
                  <a:cubicBezTo>
                    <a:pt x="19248" y="4221"/>
                    <a:pt x="29438" y="0"/>
                    <a:pt x="4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E5DC2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63424" cy="401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22080" y="7317674"/>
            <a:ext cx="2722329" cy="961017"/>
            <a:chOff x="0" y="0"/>
            <a:chExt cx="1529705" cy="5400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9705" cy="540006"/>
            </a:xfrm>
            <a:custGeom>
              <a:avLst/>
              <a:gdLst/>
              <a:ahLst/>
              <a:cxnLst/>
              <a:rect l="l" t="t" r="r" b="b"/>
              <a:pathLst>
                <a:path w="1529705" h="540006">
                  <a:moveTo>
                    <a:pt x="1529705" y="0"/>
                  </a:moveTo>
                  <a:lnTo>
                    <a:pt x="0" y="0"/>
                  </a:lnTo>
                  <a:lnTo>
                    <a:pt x="0" y="352046"/>
                  </a:lnTo>
                  <a:lnTo>
                    <a:pt x="157480" y="352046"/>
                  </a:lnTo>
                  <a:lnTo>
                    <a:pt x="157480" y="540006"/>
                  </a:lnTo>
                  <a:lnTo>
                    <a:pt x="463550" y="352046"/>
                  </a:lnTo>
                  <a:lnTo>
                    <a:pt x="1529705" y="352046"/>
                  </a:lnTo>
                  <a:lnTo>
                    <a:pt x="1529705" y="0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29705" cy="387606"/>
            </a:xfrm>
            <a:prstGeom prst="rect">
              <a:avLst/>
            </a:prstGeom>
          </p:spPr>
          <p:txBody>
            <a:bodyPr lIns="47775" tIns="47775" rIns="47775" bIns="47775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Nanum Square"/>
                  <a:ea typeface="Nanum Square"/>
                </a:rPr>
                <a:t>시연 영상을 재생해주세요!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2926" y="7555661"/>
            <a:ext cx="1413963" cy="1664539"/>
          </a:xfrm>
          <a:custGeom>
            <a:avLst/>
            <a:gdLst/>
            <a:ahLst/>
            <a:cxnLst/>
            <a:rect l="l" t="t" r="r" b="b"/>
            <a:pathLst>
              <a:path w="1413963" h="1664539">
                <a:moveTo>
                  <a:pt x="0" y="0"/>
                </a:moveTo>
                <a:lnTo>
                  <a:pt x="1413963" y="0"/>
                </a:lnTo>
                <a:lnTo>
                  <a:pt x="1413963" y="1664539"/>
                </a:lnTo>
                <a:lnTo>
                  <a:pt x="0" y="1664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- 1) 메인 페이지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973472"/>
            <a:ext cx="4280535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사용자 타입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(교수자/수업조교/학습자)에 맞춰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데이터가 필터링 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4051" y="5759050"/>
            <a:ext cx="2469833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하단의 그래프와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질문 키워드 순위도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연동되어 변경됨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A116D0-D48E-C5D0-EB7D-1AB6CE548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080" y="2888871"/>
            <a:ext cx="1085850" cy="97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5299977" y="1659192"/>
            <a:ext cx="11959323" cy="7446708"/>
          </a:xfrm>
          <a:custGeom>
            <a:avLst/>
            <a:gdLst/>
            <a:ahLst/>
            <a:cxnLst/>
            <a:rect l="l" t="t" r="r" b="b"/>
            <a:pathLst>
              <a:path w="11959323" h="7446708">
                <a:moveTo>
                  <a:pt x="0" y="0"/>
                </a:moveTo>
                <a:lnTo>
                  <a:pt x="11959323" y="0"/>
                </a:lnTo>
                <a:lnTo>
                  <a:pt x="11959323" y="7446708"/>
                </a:lnTo>
                <a:lnTo>
                  <a:pt x="0" y="744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" r="-151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05508" y="4360214"/>
            <a:ext cx="3834408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질문의 종류와 빈도를 파악하여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</a:rPr>
              <a:t>질문을 6가지의 범주로 분류함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40653" y="3314111"/>
            <a:ext cx="8204181" cy="3386061"/>
            <a:chOff x="0" y="0"/>
            <a:chExt cx="2160772" cy="891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0772" cy="891802"/>
            </a:xfrm>
            <a:custGeom>
              <a:avLst/>
              <a:gdLst/>
              <a:ahLst/>
              <a:cxnLst/>
              <a:rect l="l" t="t" r="r" b="b"/>
              <a:pathLst>
                <a:path w="2160772" h="891802">
                  <a:moveTo>
                    <a:pt x="14155" y="0"/>
                  </a:moveTo>
                  <a:lnTo>
                    <a:pt x="2146617" y="0"/>
                  </a:lnTo>
                  <a:cubicBezTo>
                    <a:pt x="2150371" y="0"/>
                    <a:pt x="2153972" y="1491"/>
                    <a:pt x="2156626" y="4146"/>
                  </a:cubicBezTo>
                  <a:cubicBezTo>
                    <a:pt x="2159281" y="6800"/>
                    <a:pt x="2160772" y="10401"/>
                    <a:pt x="2160772" y="14155"/>
                  </a:cubicBezTo>
                  <a:lnTo>
                    <a:pt x="2160772" y="877647"/>
                  </a:lnTo>
                  <a:cubicBezTo>
                    <a:pt x="2160772" y="885465"/>
                    <a:pt x="2154435" y="891802"/>
                    <a:pt x="2146617" y="891802"/>
                  </a:cubicBezTo>
                  <a:lnTo>
                    <a:pt x="14155" y="891802"/>
                  </a:lnTo>
                  <a:cubicBezTo>
                    <a:pt x="10401" y="891802"/>
                    <a:pt x="6800" y="890311"/>
                    <a:pt x="4146" y="887656"/>
                  </a:cubicBezTo>
                  <a:cubicBezTo>
                    <a:pt x="1491" y="885002"/>
                    <a:pt x="0" y="881401"/>
                    <a:pt x="0" y="877647"/>
                  </a:cubicBezTo>
                  <a:lnTo>
                    <a:pt x="0" y="14155"/>
                  </a:lnTo>
                  <a:cubicBezTo>
                    <a:pt x="0" y="10401"/>
                    <a:pt x="1491" y="6800"/>
                    <a:pt x="4146" y="4146"/>
                  </a:cubicBezTo>
                  <a:cubicBezTo>
                    <a:pt x="6800" y="1491"/>
                    <a:pt x="10401" y="0"/>
                    <a:pt x="141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8F6E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160772" cy="948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- 1) 메인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0052" y="5446682"/>
            <a:ext cx="446532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하단에는 세부 범주를 명시하여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원하는 범주를 정확하고 효율적으로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찾을 수 있게 제작함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F10812-3302-1C89-D7D0-6767763E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35" y="3155483"/>
            <a:ext cx="1123950" cy="1073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5299977" y="1659192"/>
            <a:ext cx="11959323" cy="7446708"/>
          </a:xfrm>
          <a:custGeom>
            <a:avLst/>
            <a:gdLst/>
            <a:ahLst/>
            <a:cxnLst/>
            <a:rect l="l" t="t" r="r" b="b"/>
            <a:pathLst>
              <a:path w="11959323" h="7446708">
                <a:moveTo>
                  <a:pt x="0" y="0"/>
                </a:moveTo>
                <a:lnTo>
                  <a:pt x="11959323" y="0"/>
                </a:lnTo>
                <a:lnTo>
                  <a:pt x="11959323" y="7446708"/>
                </a:lnTo>
                <a:lnTo>
                  <a:pt x="0" y="744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" r="-151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743373" y="5949821"/>
            <a:ext cx="2758678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질문 키워드의 빈도를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시기 별로 표현함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- 1) 메인 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1463" y="7036289"/>
            <a:ext cx="3782497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‘이번 주 질문 키워드 순위’를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장기적인 관점에서 보여주며,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질의 응답 시 manager용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상담 가이드로도 활용 가능 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74127" y="6804342"/>
            <a:ext cx="8204181" cy="2342688"/>
            <a:chOff x="0" y="0"/>
            <a:chExt cx="2160772" cy="6170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60772" cy="617004"/>
            </a:xfrm>
            <a:custGeom>
              <a:avLst/>
              <a:gdLst/>
              <a:ahLst/>
              <a:cxnLst/>
              <a:rect l="l" t="t" r="r" b="b"/>
              <a:pathLst>
                <a:path w="2160772" h="617004">
                  <a:moveTo>
                    <a:pt x="14155" y="0"/>
                  </a:moveTo>
                  <a:lnTo>
                    <a:pt x="2146617" y="0"/>
                  </a:lnTo>
                  <a:cubicBezTo>
                    <a:pt x="2150371" y="0"/>
                    <a:pt x="2153972" y="1491"/>
                    <a:pt x="2156626" y="4146"/>
                  </a:cubicBezTo>
                  <a:cubicBezTo>
                    <a:pt x="2159281" y="6800"/>
                    <a:pt x="2160772" y="10401"/>
                    <a:pt x="2160772" y="14155"/>
                  </a:cubicBezTo>
                  <a:lnTo>
                    <a:pt x="2160772" y="602849"/>
                  </a:lnTo>
                  <a:cubicBezTo>
                    <a:pt x="2160772" y="606604"/>
                    <a:pt x="2159281" y="610204"/>
                    <a:pt x="2156626" y="612858"/>
                  </a:cubicBezTo>
                  <a:cubicBezTo>
                    <a:pt x="2153972" y="615513"/>
                    <a:pt x="2150371" y="617004"/>
                    <a:pt x="2146617" y="617004"/>
                  </a:cubicBezTo>
                  <a:lnTo>
                    <a:pt x="14155" y="617004"/>
                  </a:lnTo>
                  <a:cubicBezTo>
                    <a:pt x="6337" y="617004"/>
                    <a:pt x="0" y="610667"/>
                    <a:pt x="0" y="602849"/>
                  </a:cubicBezTo>
                  <a:lnTo>
                    <a:pt x="0" y="14155"/>
                  </a:lnTo>
                  <a:cubicBezTo>
                    <a:pt x="0" y="10401"/>
                    <a:pt x="1491" y="6800"/>
                    <a:pt x="4146" y="4146"/>
                  </a:cubicBezTo>
                  <a:cubicBezTo>
                    <a:pt x="6800" y="1491"/>
                    <a:pt x="10401" y="0"/>
                    <a:pt x="141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6D861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60772" cy="674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84F35E4-F4F2-74DF-822A-85BC10A54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10" y="4767506"/>
            <a:ext cx="1092200" cy="10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1525994" y="4155752"/>
            <a:ext cx="203675" cy="263657"/>
          </a:xfrm>
          <a:custGeom>
            <a:avLst/>
            <a:gdLst/>
            <a:ahLst/>
            <a:cxnLst/>
            <a:rect l="l" t="t" r="r" b="b"/>
            <a:pathLst>
              <a:path w="203675" h="263657">
                <a:moveTo>
                  <a:pt x="0" y="0"/>
                </a:moveTo>
                <a:lnTo>
                  <a:pt x="203674" y="0"/>
                </a:lnTo>
                <a:lnTo>
                  <a:pt x="203674" y="263657"/>
                </a:lnTo>
                <a:lnTo>
                  <a:pt x="0" y="26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>
            <a:off x="1028700" y="1677321"/>
            <a:ext cx="11959323" cy="7446708"/>
          </a:xfrm>
          <a:custGeom>
            <a:avLst/>
            <a:gdLst/>
            <a:ahLst/>
            <a:cxnLst/>
            <a:rect l="l" t="t" r="r" b="b"/>
            <a:pathLst>
              <a:path w="11959323" h="7446708">
                <a:moveTo>
                  <a:pt x="0" y="0"/>
                </a:moveTo>
                <a:lnTo>
                  <a:pt x="11959323" y="0"/>
                </a:lnTo>
                <a:lnTo>
                  <a:pt x="11959323" y="7446708"/>
                </a:lnTo>
                <a:lnTo>
                  <a:pt x="0" y="744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" r="-15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1516469" y="1733556"/>
            <a:ext cx="1173850" cy="1412142"/>
            <a:chOff x="0" y="0"/>
            <a:chExt cx="309162" cy="3719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162" cy="371922"/>
            </a:xfrm>
            <a:custGeom>
              <a:avLst/>
              <a:gdLst/>
              <a:ahLst/>
              <a:cxnLst/>
              <a:rect l="l" t="t" r="r" b="b"/>
              <a:pathLst>
                <a:path w="309162" h="371922">
                  <a:moveTo>
                    <a:pt x="98930" y="0"/>
                  </a:moveTo>
                  <a:lnTo>
                    <a:pt x="210232" y="0"/>
                  </a:lnTo>
                  <a:cubicBezTo>
                    <a:pt x="236470" y="0"/>
                    <a:pt x="261633" y="10423"/>
                    <a:pt x="280186" y="28976"/>
                  </a:cubicBezTo>
                  <a:cubicBezTo>
                    <a:pt x="298739" y="47529"/>
                    <a:pt x="309162" y="72692"/>
                    <a:pt x="309162" y="98930"/>
                  </a:cubicBezTo>
                  <a:lnTo>
                    <a:pt x="309162" y="272992"/>
                  </a:lnTo>
                  <a:cubicBezTo>
                    <a:pt x="309162" y="299230"/>
                    <a:pt x="298739" y="324393"/>
                    <a:pt x="280186" y="342946"/>
                  </a:cubicBezTo>
                  <a:cubicBezTo>
                    <a:pt x="261633" y="361499"/>
                    <a:pt x="236470" y="371922"/>
                    <a:pt x="210232" y="371922"/>
                  </a:cubicBezTo>
                  <a:lnTo>
                    <a:pt x="98930" y="371922"/>
                  </a:lnTo>
                  <a:cubicBezTo>
                    <a:pt x="72692" y="371922"/>
                    <a:pt x="47529" y="361499"/>
                    <a:pt x="28976" y="342946"/>
                  </a:cubicBezTo>
                  <a:cubicBezTo>
                    <a:pt x="10423" y="324393"/>
                    <a:pt x="0" y="299230"/>
                    <a:pt x="0" y="272992"/>
                  </a:cubicBezTo>
                  <a:lnTo>
                    <a:pt x="0" y="98930"/>
                  </a:lnTo>
                  <a:cubicBezTo>
                    <a:pt x="0" y="72692"/>
                    <a:pt x="10423" y="47529"/>
                    <a:pt x="28976" y="28976"/>
                  </a:cubicBezTo>
                  <a:cubicBezTo>
                    <a:pt x="47529" y="10423"/>
                    <a:pt x="72692" y="0"/>
                    <a:pt x="989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D454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09162" cy="42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31406" y="3513988"/>
            <a:ext cx="640379" cy="905421"/>
          </a:xfrm>
          <a:custGeom>
            <a:avLst/>
            <a:gdLst/>
            <a:ahLst/>
            <a:cxnLst/>
            <a:rect l="l" t="t" r="r" b="b"/>
            <a:pathLst>
              <a:path w="640379" h="905421">
                <a:moveTo>
                  <a:pt x="0" y="0"/>
                </a:moveTo>
                <a:lnTo>
                  <a:pt x="640380" y="0"/>
                </a:lnTo>
                <a:lnTo>
                  <a:pt x="640380" y="905421"/>
                </a:lnTo>
                <a:lnTo>
                  <a:pt x="0" y="9054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3" name="Freeform 13"/>
          <p:cNvSpPr/>
          <p:nvPr/>
        </p:nvSpPr>
        <p:spPr>
          <a:xfrm>
            <a:off x="13037676" y="4790884"/>
            <a:ext cx="4227840" cy="1793740"/>
          </a:xfrm>
          <a:custGeom>
            <a:avLst/>
            <a:gdLst/>
            <a:ahLst/>
            <a:cxnLst/>
            <a:rect l="l" t="t" r="r" b="b"/>
            <a:pathLst>
              <a:path w="4227840" h="1793740">
                <a:moveTo>
                  <a:pt x="0" y="0"/>
                </a:moveTo>
                <a:lnTo>
                  <a:pt x="4227840" y="0"/>
                </a:lnTo>
                <a:lnTo>
                  <a:pt x="4227840" y="1793740"/>
                </a:lnTo>
                <a:lnTo>
                  <a:pt x="0" y="1793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6316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4" name="Freeform 14"/>
          <p:cNvSpPr/>
          <p:nvPr/>
        </p:nvSpPr>
        <p:spPr>
          <a:xfrm>
            <a:off x="13083040" y="6575099"/>
            <a:ext cx="4201526" cy="167565"/>
          </a:xfrm>
          <a:custGeom>
            <a:avLst/>
            <a:gdLst/>
            <a:ahLst/>
            <a:cxnLst/>
            <a:rect l="l" t="t" r="r" b="b"/>
            <a:pathLst>
              <a:path w="4201526" h="167565">
                <a:moveTo>
                  <a:pt x="0" y="0"/>
                </a:moveTo>
                <a:lnTo>
                  <a:pt x="4201526" y="0"/>
                </a:lnTo>
                <a:lnTo>
                  <a:pt x="4201526" y="167564"/>
                </a:lnTo>
                <a:lnTo>
                  <a:pt x="0" y="167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- 1) 메인 페이지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16680" y="2713898"/>
            <a:ext cx="246983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어흥톡 챗봇과 연결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56DCD1-A7CE-1E32-7378-87F98FC69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0400" y="1586418"/>
            <a:ext cx="103759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1643063"/>
            <a:ext cx="12142574" cy="7515225"/>
          </a:xfrm>
          <a:custGeom>
            <a:avLst/>
            <a:gdLst/>
            <a:ahLst/>
            <a:cxnLst/>
            <a:rect l="l" t="t" r="r" b="b"/>
            <a:pathLst>
              <a:path w="12142574" h="7515225">
                <a:moveTo>
                  <a:pt x="0" y="0"/>
                </a:moveTo>
                <a:lnTo>
                  <a:pt x="12142574" y="0"/>
                </a:lnTo>
                <a:lnTo>
                  <a:pt x="12142574" y="7515224"/>
                </a:lnTo>
                <a:lnTo>
                  <a:pt x="0" y="7515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85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>
            <a:off x="11525994" y="4155752"/>
            <a:ext cx="203675" cy="263657"/>
          </a:xfrm>
          <a:custGeom>
            <a:avLst/>
            <a:gdLst/>
            <a:ahLst/>
            <a:cxnLst/>
            <a:rect l="l" t="t" r="r" b="b"/>
            <a:pathLst>
              <a:path w="203675" h="263657">
                <a:moveTo>
                  <a:pt x="0" y="0"/>
                </a:moveTo>
                <a:lnTo>
                  <a:pt x="203674" y="0"/>
                </a:lnTo>
                <a:lnTo>
                  <a:pt x="203674" y="263657"/>
                </a:lnTo>
                <a:lnTo>
                  <a:pt x="0" y="263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- 1) 메인 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705224" y="3345723"/>
            <a:ext cx="3475575" cy="3325269"/>
            <a:chOff x="0" y="0"/>
            <a:chExt cx="915378" cy="8757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5378" cy="875791"/>
            </a:xfrm>
            <a:custGeom>
              <a:avLst/>
              <a:gdLst/>
              <a:ahLst/>
              <a:cxnLst/>
              <a:rect l="l" t="t" r="r" b="b"/>
              <a:pathLst>
                <a:path w="915378" h="875791">
                  <a:moveTo>
                    <a:pt x="33413" y="0"/>
                  </a:moveTo>
                  <a:lnTo>
                    <a:pt x="881965" y="0"/>
                  </a:lnTo>
                  <a:cubicBezTo>
                    <a:pt x="900418" y="0"/>
                    <a:pt x="915378" y="14959"/>
                    <a:pt x="915378" y="33413"/>
                  </a:cubicBezTo>
                  <a:lnTo>
                    <a:pt x="915378" y="842378"/>
                  </a:lnTo>
                  <a:cubicBezTo>
                    <a:pt x="915378" y="860831"/>
                    <a:pt x="900418" y="875791"/>
                    <a:pt x="881965" y="875791"/>
                  </a:cubicBezTo>
                  <a:lnTo>
                    <a:pt x="33413" y="875791"/>
                  </a:lnTo>
                  <a:cubicBezTo>
                    <a:pt x="14959" y="875791"/>
                    <a:pt x="0" y="860831"/>
                    <a:pt x="0" y="842378"/>
                  </a:cubicBezTo>
                  <a:lnTo>
                    <a:pt x="0" y="33413"/>
                  </a:lnTo>
                  <a:cubicBezTo>
                    <a:pt x="0" y="14959"/>
                    <a:pt x="14959" y="0"/>
                    <a:pt x="33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15378" cy="93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435489" y="4507148"/>
            <a:ext cx="3633311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데이터 전처리 시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무관 업무로 분류한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질문 범주를 빈도 순으로 나열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51004" y="6015672"/>
            <a:ext cx="300228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답변 불가능한 질문을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사전에 공지하여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효율적인 질의 응답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72195C-F182-64F0-F86D-752EC47E6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844" y="3177881"/>
            <a:ext cx="990600" cy="1348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1525994" y="4155752"/>
            <a:ext cx="203675" cy="263657"/>
          </a:xfrm>
          <a:custGeom>
            <a:avLst/>
            <a:gdLst/>
            <a:ahLst/>
            <a:cxnLst/>
            <a:rect l="l" t="t" r="r" b="b"/>
            <a:pathLst>
              <a:path w="203675" h="263657">
                <a:moveTo>
                  <a:pt x="0" y="0"/>
                </a:moveTo>
                <a:lnTo>
                  <a:pt x="203674" y="0"/>
                </a:lnTo>
                <a:lnTo>
                  <a:pt x="203674" y="263657"/>
                </a:lnTo>
                <a:lnTo>
                  <a:pt x="0" y="26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- 1)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25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1677321"/>
            <a:ext cx="11959323" cy="7446708"/>
          </a:xfrm>
          <a:custGeom>
            <a:avLst/>
            <a:gdLst/>
            <a:ahLst/>
            <a:cxnLst/>
            <a:rect l="l" t="t" r="r" b="b"/>
            <a:pathLst>
              <a:path w="11959323" h="7446708">
                <a:moveTo>
                  <a:pt x="0" y="0"/>
                </a:moveTo>
                <a:lnTo>
                  <a:pt x="11959323" y="0"/>
                </a:lnTo>
                <a:lnTo>
                  <a:pt x="11959323" y="7446708"/>
                </a:lnTo>
                <a:lnTo>
                  <a:pt x="0" y="744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" r="-15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623048" y="6962576"/>
            <a:ext cx="3188516" cy="2170978"/>
            <a:chOff x="0" y="0"/>
            <a:chExt cx="839774" cy="571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9774" cy="571780"/>
            </a:xfrm>
            <a:custGeom>
              <a:avLst/>
              <a:gdLst/>
              <a:ahLst/>
              <a:cxnLst/>
              <a:rect l="l" t="t" r="r" b="b"/>
              <a:pathLst>
                <a:path w="839774" h="571780">
                  <a:moveTo>
                    <a:pt x="36421" y="0"/>
                  </a:moveTo>
                  <a:lnTo>
                    <a:pt x="803353" y="0"/>
                  </a:lnTo>
                  <a:cubicBezTo>
                    <a:pt x="813012" y="0"/>
                    <a:pt x="822276" y="3837"/>
                    <a:pt x="829106" y="10667"/>
                  </a:cubicBezTo>
                  <a:cubicBezTo>
                    <a:pt x="835937" y="17498"/>
                    <a:pt x="839774" y="26762"/>
                    <a:pt x="839774" y="36421"/>
                  </a:cubicBezTo>
                  <a:lnTo>
                    <a:pt x="839774" y="535359"/>
                  </a:lnTo>
                  <a:cubicBezTo>
                    <a:pt x="839774" y="555474"/>
                    <a:pt x="823468" y="571780"/>
                    <a:pt x="803353" y="571780"/>
                  </a:cubicBezTo>
                  <a:lnTo>
                    <a:pt x="36421" y="571780"/>
                  </a:lnTo>
                  <a:cubicBezTo>
                    <a:pt x="16306" y="571780"/>
                    <a:pt x="0" y="555474"/>
                    <a:pt x="0" y="535359"/>
                  </a:cubicBezTo>
                  <a:lnTo>
                    <a:pt x="0" y="36421"/>
                  </a:lnTo>
                  <a:cubicBezTo>
                    <a:pt x="0" y="16306"/>
                    <a:pt x="16306" y="0"/>
                    <a:pt x="36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39774" cy="628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169622" y="7450538"/>
            <a:ext cx="3784044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해당 주 질문 키워드를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빈도 순으로 나열하여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타 사용자들의 추이 파악 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BC54C3-CB3A-2028-C455-AD6A7E5E9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2694" y="6271306"/>
            <a:ext cx="977900" cy="1179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5299977" y="1659192"/>
            <a:ext cx="11959323" cy="7446708"/>
          </a:xfrm>
          <a:custGeom>
            <a:avLst/>
            <a:gdLst/>
            <a:ahLst/>
            <a:cxnLst/>
            <a:rect l="l" t="t" r="r" b="b"/>
            <a:pathLst>
              <a:path w="11959323" h="7446708">
                <a:moveTo>
                  <a:pt x="0" y="0"/>
                </a:moveTo>
                <a:lnTo>
                  <a:pt x="11959323" y="0"/>
                </a:lnTo>
                <a:lnTo>
                  <a:pt x="11959323" y="7446708"/>
                </a:lnTo>
                <a:lnTo>
                  <a:pt x="0" y="744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" r="-15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5440653" y="3314111"/>
            <a:ext cx="8204181" cy="3386061"/>
            <a:chOff x="0" y="0"/>
            <a:chExt cx="2160772" cy="891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0772" cy="891802"/>
            </a:xfrm>
            <a:custGeom>
              <a:avLst/>
              <a:gdLst/>
              <a:ahLst/>
              <a:cxnLst/>
              <a:rect l="l" t="t" r="r" b="b"/>
              <a:pathLst>
                <a:path w="2160772" h="891802">
                  <a:moveTo>
                    <a:pt x="14155" y="0"/>
                  </a:moveTo>
                  <a:lnTo>
                    <a:pt x="2146617" y="0"/>
                  </a:lnTo>
                  <a:cubicBezTo>
                    <a:pt x="2150371" y="0"/>
                    <a:pt x="2153972" y="1491"/>
                    <a:pt x="2156626" y="4146"/>
                  </a:cubicBezTo>
                  <a:cubicBezTo>
                    <a:pt x="2159281" y="6800"/>
                    <a:pt x="2160772" y="10401"/>
                    <a:pt x="2160772" y="14155"/>
                  </a:cubicBezTo>
                  <a:lnTo>
                    <a:pt x="2160772" y="877647"/>
                  </a:lnTo>
                  <a:cubicBezTo>
                    <a:pt x="2160772" y="885465"/>
                    <a:pt x="2154435" y="891802"/>
                    <a:pt x="2146617" y="891802"/>
                  </a:cubicBezTo>
                  <a:lnTo>
                    <a:pt x="14155" y="891802"/>
                  </a:lnTo>
                  <a:cubicBezTo>
                    <a:pt x="10401" y="891802"/>
                    <a:pt x="6800" y="890311"/>
                    <a:pt x="4146" y="887656"/>
                  </a:cubicBezTo>
                  <a:cubicBezTo>
                    <a:pt x="1491" y="885002"/>
                    <a:pt x="0" y="881401"/>
                    <a:pt x="0" y="877647"/>
                  </a:cubicBezTo>
                  <a:lnTo>
                    <a:pt x="0" y="14155"/>
                  </a:lnTo>
                  <a:cubicBezTo>
                    <a:pt x="0" y="10401"/>
                    <a:pt x="1491" y="6800"/>
                    <a:pt x="4146" y="4146"/>
                  </a:cubicBezTo>
                  <a:cubicBezTo>
                    <a:pt x="6800" y="1491"/>
                    <a:pt x="10401" y="0"/>
                    <a:pt x="141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8F6E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60772" cy="948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215536" y="4211821"/>
            <a:ext cx="1045466" cy="1353354"/>
          </a:xfrm>
          <a:custGeom>
            <a:avLst/>
            <a:gdLst/>
            <a:ahLst/>
            <a:cxnLst/>
            <a:rect l="l" t="t" r="r" b="b"/>
            <a:pathLst>
              <a:path w="1045466" h="1353354">
                <a:moveTo>
                  <a:pt x="0" y="0"/>
                </a:moveTo>
                <a:lnTo>
                  <a:pt x="1045466" y="0"/>
                </a:lnTo>
                <a:lnTo>
                  <a:pt x="1045466" y="1353353"/>
                </a:lnTo>
                <a:lnTo>
                  <a:pt x="0" y="1353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- 1) 메인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543591"/>
            <a:ext cx="407289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6가지 범주 클릭 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해당 범주의 상세 페이지로 연결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3213530" y="1683597"/>
            <a:ext cx="11860940" cy="7434157"/>
          </a:xfrm>
          <a:custGeom>
            <a:avLst/>
            <a:gdLst/>
            <a:ahLst/>
            <a:cxnLst/>
            <a:rect l="l" t="t" r="r" b="b"/>
            <a:pathLst>
              <a:path w="11860940" h="7434157">
                <a:moveTo>
                  <a:pt x="0" y="0"/>
                </a:moveTo>
                <a:lnTo>
                  <a:pt x="11860940" y="0"/>
                </a:lnTo>
                <a:lnTo>
                  <a:pt x="11860940" y="7434156"/>
                </a:lnTo>
                <a:lnTo>
                  <a:pt x="0" y="743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" r="-179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- 2) 상세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3213530" y="1683597"/>
            <a:ext cx="11860940" cy="7434157"/>
          </a:xfrm>
          <a:custGeom>
            <a:avLst/>
            <a:gdLst/>
            <a:ahLst/>
            <a:cxnLst/>
            <a:rect l="l" t="t" r="r" b="b"/>
            <a:pathLst>
              <a:path w="11860940" h="7434157">
                <a:moveTo>
                  <a:pt x="0" y="0"/>
                </a:moveTo>
                <a:lnTo>
                  <a:pt x="11860940" y="0"/>
                </a:lnTo>
                <a:lnTo>
                  <a:pt x="11860940" y="7434156"/>
                </a:lnTo>
                <a:lnTo>
                  <a:pt x="0" y="743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" r="-179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- 2) 상세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28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213530" y="1847841"/>
            <a:ext cx="563321" cy="723909"/>
            <a:chOff x="0" y="0"/>
            <a:chExt cx="148364" cy="1906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8364" cy="190659"/>
            </a:xfrm>
            <a:custGeom>
              <a:avLst/>
              <a:gdLst/>
              <a:ahLst/>
              <a:cxnLst/>
              <a:rect l="l" t="t" r="r" b="b"/>
              <a:pathLst>
                <a:path w="148364" h="190659">
                  <a:moveTo>
                    <a:pt x="74182" y="0"/>
                  </a:moveTo>
                  <a:lnTo>
                    <a:pt x="74182" y="0"/>
                  </a:lnTo>
                  <a:cubicBezTo>
                    <a:pt x="93857" y="0"/>
                    <a:pt x="112725" y="7816"/>
                    <a:pt x="126637" y="21727"/>
                  </a:cubicBezTo>
                  <a:cubicBezTo>
                    <a:pt x="140549" y="35639"/>
                    <a:pt x="148364" y="54508"/>
                    <a:pt x="148364" y="74182"/>
                  </a:cubicBezTo>
                  <a:lnTo>
                    <a:pt x="148364" y="116477"/>
                  </a:lnTo>
                  <a:cubicBezTo>
                    <a:pt x="148364" y="136151"/>
                    <a:pt x="140549" y="155020"/>
                    <a:pt x="126637" y="168932"/>
                  </a:cubicBezTo>
                  <a:cubicBezTo>
                    <a:pt x="112725" y="182844"/>
                    <a:pt x="93857" y="190659"/>
                    <a:pt x="74182" y="190659"/>
                  </a:cubicBezTo>
                  <a:lnTo>
                    <a:pt x="74182" y="190659"/>
                  </a:lnTo>
                  <a:cubicBezTo>
                    <a:pt x="33213" y="190659"/>
                    <a:pt x="0" y="157447"/>
                    <a:pt x="0" y="116477"/>
                  </a:cubicBezTo>
                  <a:lnTo>
                    <a:pt x="0" y="74182"/>
                  </a:lnTo>
                  <a:cubicBezTo>
                    <a:pt x="0" y="33213"/>
                    <a:pt x="33213" y="0"/>
                    <a:pt x="74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E5DC2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8364" cy="247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03432" y="3238516"/>
            <a:ext cx="5802468" cy="3088724"/>
            <a:chOff x="0" y="0"/>
            <a:chExt cx="1528222" cy="813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8222" cy="813491"/>
            </a:xfrm>
            <a:custGeom>
              <a:avLst/>
              <a:gdLst/>
              <a:ahLst/>
              <a:cxnLst/>
              <a:rect l="l" t="t" r="r" b="b"/>
              <a:pathLst>
                <a:path w="1528222" h="813491">
                  <a:moveTo>
                    <a:pt x="20014" y="0"/>
                  </a:moveTo>
                  <a:lnTo>
                    <a:pt x="1508208" y="0"/>
                  </a:lnTo>
                  <a:cubicBezTo>
                    <a:pt x="1519262" y="0"/>
                    <a:pt x="1528222" y="8960"/>
                    <a:pt x="1528222" y="20014"/>
                  </a:cubicBezTo>
                  <a:lnTo>
                    <a:pt x="1528222" y="793477"/>
                  </a:lnTo>
                  <a:cubicBezTo>
                    <a:pt x="1528222" y="804530"/>
                    <a:pt x="1519262" y="813491"/>
                    <a:pt x="1508208" y="813491"/>
                  </a:cubicBezTo>
                  <a:lnTo>
                    <a:pt x="20014" y="813491"/>
                  </a:lnTo>
                  <a:cubicBezTo>
                    <a:pt x="14706" y="813491"/>
                    <a:pt x="9615" y="811382"/>
                    <a:pt x="5862" y="807629"/>
                  </a:cubicBezTo>
                  <a:cubicBezTo>
                    <a:pt x="2109" y="803876"/>
                    <a:pt x="0" y="798785"/>
                    <a:pt x="0" y="793477"/>
                  </a:cubicBezTo>
                  <a:lnTo>
                    <a:pt x="0" y="20014"/>
                  </a:lnTo>
                  <a:cubicBezTo>
                    <a:pt x="0" y="8960"/>
                    <a:pt x="8960" y="0"/>
                    <a:pt x="200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8F6E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528222" cy="87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99806" y="3260620"/>
            <a:ext cx="3799041" cy="3066619"/>
            <a:chOff x="0" y="0"/>
            <a:chExt cx="1000571" cy="8076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0571" cy="807669"/>
            </a:xfrm>
            <a:custGeom>
              <a:avLst/>
              <a:gdLst/>
              <a:ahLst/>
              <a:cxnLst/>
              <a:rect l="l" t="t" r="r" b="b"/>
              <a:pathLst>
                <a:path w="1000571" h="807669">
                  <a:moveTo>
                    <a:pt x="30568" y="0"/>
                  </a:moveTo>
                  <a:lnTo>
                    <a:pt x="970003" y="0"/>
                  </a:lnTo>
                  <a:cubicBezTo>
                    <a:pt x="978110" y="0"/>
                    <a:pt x="985885" y="3221"/>
                    <a:pt x="991617" y="8953"/>
                  </a:cubicBezTo>
                  <a:cubicBezTo>
                    <a:pt x="997350" y="14686"/>
                    <a:pt x="1000571" y="22461"/>
                    <a:pt x="1000571" y="30568"/>
                  </a:cubicBezTo>
                  <a:lnTo>
                    <a:pt x="1000571" y="777101"/>
                  </a:lnTo>
                  <a:cubicBezTo>
                    <a:pt x="1000571" y="793984"/>
                    <a:pt x="986885" y="807669"/>
                    <a:pt x="970003" y="807669"/>
                  </a:cubicBezTo>
                  <a:lnTo>
                    <a:pt x="30568" y="807669"/>
                  </a:lnTo>
                  <a:cubicBezTo>
                    <a:pt x="13686" y="807669"/>
                    <a:pt x="0" y="793984"/>
                    <a:pt x="0" y="777101"/>
                  </a:cubicBezTo>
                  <a:lnTo>
                    <a:pt x="0" y="30568"/>
                  </a:lnTo>
                  <a:cubicBezTo>
                    <a:pt x="0" y="13686"/>
                    <a:pt x="13686" y="0"/>
                    <a:pt x="305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6D861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000571" cy="864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274857" y="6454663"/>
            <a:ext cx="11771037" cy="2672615"/>
            <a:chOff x="0" y="0"/>
            <a:chExt cx="3100191" cy="703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00191" cy="703899"/>
            </a:xfrm>
            <a:custGeom>
              <a:avLst/>
              <a:gdLst/>
              <a:ahLst/>
              <a:cxnLst/>
              <a:rect l="l" t="t" r="r" b="b"/>
              <a:pathLst>
                <a:path w="3100191" h="703899">
                  <a:moveTo>
                    <a:pt x="9866" y="0"/>
                  </a:moveTo>
                  <a:lnTo>
                    <a:pt x="3090325" y="0"/>
                  </a:lnTo>
                  <a:cubicBezTo>
                    <a:pt x="3095774" y="0"/>
                    <a:pt x="3100191" y="4417"/>
                    <a:pt x="3100191" y="9866"/>
                  </a:cubicBezTo>
                  <a:lnTo>
                    <a:pt x="3100191" y="694033"/>
                  </a:lnTo>
                  <a:cubicBezTo>
                    <a:pt x="3100191" y="699482"/>
                    <a:pt x="3095774" y="703899"/>
                    <a:pt x="3090325" y="703899"/>
                  </a:cubicBezTo>
                  <a:lnTo>
                    <a:pt x="9866" y="703899"/>
                  </a:lnTo>
                  <a:cubicBezTo>
                    <a:pt x="4417" y="703899"/>
                    <a:pt x="0" y="699482"/>
                    <a:pt x="0" y="694033"/>
                  </a:cubicBezTo>
                  <a:lnTo>
                    <a:pt x="0" y="9866"/>
                  </a:lnTo>
                  <a:cubicBezTo>
                    <a:pt x="0" y="4417"/>
                    <a:pt x="4417" y="0"/>
                    <a:pt x="98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6D861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3100191" cy="761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103623" y="3260620"/>
            <a:ext cx="1951797" cy="3060693"/>
            <a:chOff x="0" y="0"/>
            <a:chExt cx="514054" cy="8061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4054" cy="806108"/>
            </a:xfrm>
            <a:custGeom>
              <a:avLst/>
              <a:gdLst/>
              <a:ahLst/>
              <a:cxnLst/>
              <a:rect l="l" t="t" r="r" b="b"/>
              <a:pathLst>
                <a:path w="514054" h="806108">
                  <a:moveTo>
                    <a:pt x="59498" y="0"/>
                  </a:moveTo>
                  <a:lnTo>
                    <a:pt x="454555" y="0"/>
                  </a:lnTo>
                  <a:cubicBezTo>
                    <a:pt x="470335" y="0"/>
                    <a:pt x="485469" y="6269"/>
                    <a:pt x="496627" y="17427"/>
                  </a:cubicBezTo>
                  <a:cubicBezTo>
                    <a:pt x="507785" y="28585"/>
                    <a:pt x="514054" y="43718"/>
                    <a:pt x="514054" y="59498"/>
                  </a:cubicBezTo>
                  <a:lnTo>
                    <a:pt x="514054" y="746610"/>
                  </a:lnTo>
                  <a:cubicBezTo>
                    <a:pt x="514054" y="762390"/>
                    <a:pt x="507785" y="777524"/>
                    <a:pt x="496627" y="788682"/>
                  </a:cubicBezTo>
                  <a:cubicBezTo>
                    <a:pt x="485469" y="799840"/>
                    <a:pt x="470335" y="806108"/>
                    <a:pt x="454555" y="806108"/>
                  </a:cubicBezTo>
                  <a:lnTo>
                    <a:pt x="59498" y="806108"/>
                  </a:lnTo>
                  <a:cubicBezTo>
                    <a:pt x="43718" y="806108"/>
                    <a:pt x="28585" y="799840"/>
                    <a:pt x="17427" y="788682"/>
                  </a:cubicBezTo>
                  <a:cubicBezTo>
                    <a:pt x="6269" y="777524"/>
                    <a:pt x="0" y="762390"/>
                    <a:pt x="0" y="746610"/>
                  </a:cubicBezTo>
                  <a:lnTo>
                    <a:pt x="0" y="59498"/>
                  </a:lnTo>
                  <a:cubicBezTo>
                    <a:pt x="0" y="43718"/>
                    <a:pt x="6269" y="28585"/>
                    <a:pt x="17427" y="17427"/>
                  </a:cubicBezTo>
                  <a:cubicBezTo>
                    <a:pt x="28585" y="6269"/>
                    <a:pt x="43718" y="0"/>
                    <a:pt x="594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D454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14054" cy="863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7C95046-8D5F-B5AC-4370-BC0D569CE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846" y1="24286" x2="53846" y2="65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7969" y="1856794"/>
            <a:ext cx="984364" cy="8834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681F10-F538-224D-CC40-22223233B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357" y="4586241"/>
            <a:ext cx="1123950" cy="10739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F94A509-F207-4AEB-684B-DC668D5F4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213" y="7053779"/>
            <a:ext cx="1092200" cy="1016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80DCA5D-7022-C00C-71FD-29B1C63B3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2693" y="4174574"/>
            <a:ext cx="1037590" cy="1092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779D86A-4C43-CD0C-F5E4-F54C4723D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3023" y1="53750" x2="43023" y2="71250"/>
                        <a14:foregroundMark x1="39535" y1="45000" x2="45349" y2="67500"/>
                        <a14:foregroundMark x1="45349" y1="53750" x2="47674" y2="76250"/>
                        <a14:foregroundMark x1="43023" y1="48750" x2="53488" y2="78750"/>
                        <a14:foregroundMark x1="55814" y1="33750" x2="58140" y2="5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7936" y="2101299"/>
            <a:ext cx="1092200" cy="10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5398360" y="1683597"/>
            <a:ext cx="11860940" cy="7434157"/>
          </a:xfrm>
          <a:custGeom>
            <a:avLst/>
            <a:gdLst/>
            <a:ahLst/>
            <a:cxnLst/>
            <a:rect l="l" t="t" r="r" b="b"/>
            <a:pathLst>
              <a:path w="11860940" h="7434157">
                <a:moveTo>
                  <a:pt x="0" y="0"/>
                </a:moveTo>
                <a:lnTo>
                  <a:pt x="11860940" y="0"/>
                </a:lnTo>
                <a:lnTo>
                  <a:pt x="11860940" y="7434156"/>
                </a:lnTo>
                <a:lnTo>
                  <a:pt x="0" y="743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" r="-179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5398360" y="1847841"/>
            <a:ext cx="563321" cy="723909"/>
            <a:chOff x="0" y="0"/>
            <a:chExt cx="148364" cy="1906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364" cy="190659"/>
            </a:xfrm>
            <a:custGeom>
              <a:avLst/>
              <a:gdLst/>
              <a:ahLst/>
              <a:cxnLst/>
              <a:rect l="l" t="t" r="r" b="b"/>
              <a:pathLst>
                <a:path w="148364" h="190659">
                  <a:moveTo>
                    <a:pt x="74182" y="0"/>
                  </a:moveTo>
                  <a:lnTo>
                    <a:pt x="74182" y="0"/>
                  </a:lnTo>
                  <a:cubicBezTo>
                    <a:pt x="93857" y="0"/>
                    <a:pt x="112725" y="7816"/>
                    <a:pt x="126637" y="21727"/>
                  </a:cubicBezTo>
                  <a:cubicBezTo>
                    <a:pt x="140549" y="35639"/>
                    <a:pt x="148364" y="54508"/>
                    <a:pt x="148364" y="74182"/>
                  </a:cubicBezTo>
                  <a:lnTo>
                    <a:pt x="148364" y="116477"/>
                  </a:lnTo>
                  <a:cubicBezTo>
                    <a:pt x="148364" y="136151"/>
                    <a:pt x="140549" y="155020"/>
                    <a:pt x="126637" y="168932"/>
                  </a:cubicBezTo>
                  <a:cubicBezTo>
                    <a:pt x="112725" y="182844"/>
                    <a:pt x="93857" y="190659"/>
                    <a:pt x="74182" y="190659"/>
                  </a:cubicBezTo>
                  <a:lnTo>
                    <a:pt x="74182" y="190659"/>
                  </a:lnTo>
                  <a:cubicBezTo>
                    <a:pt x="33213" y="190659"/>
                    <a:pt x="0" y="157447"/>
                    <a:pt x="0" y="116477"/>
                  </a:cubicBezTo>
                  <a:lnTo>
                    <a:pt x="0" y="74182"/>
                  </a:lnTo>
                  <a:cubicBezTo>
                    <a:pt x="0" y="33213"/>
                    <a:pt x="33213" y="0"/>
                    <a:pt x="74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E5DC2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8364" cy="247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82134" y="4578492"/>
            <a:ext cx="3887531" cy="2399581"/>
          </a:xfrm>
          <a:custGeom>
            <a:avLst/>
            <a:gdLst/>
            <a:ahLst/>
            <a:cxnLst/>
            <a:rect l="l" t="t" r="r" b="b"/>
            <a:pathLst>
              <a:path w="3887531" h="2399581">
                <a:moveTo>
                  <a:pt x="0" y="0"/>
                </a:moveTo>
                <a:lnTo>
                  <a:pt x="3887531" y="0"/>
                </a:lnTo>
                <a:lnTo>
                  <a:pt x="3887531" y="2399580"/>
                </a:lnTo>
                <a:lnTo>
                  <a:pt x="0" y="2399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6" b="-286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- 2) 상세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29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0983" y="2688821"/>
            <a:ext cx="246983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메인 페이지로 이동</a:t>
            </a:r>
          </a:p>
        </p:txBody>
      </p:sp>
      <p:sp>
        <p:nvSpPr>
          <p:cNvPr id="15" name="Freeform 15"/>
          <p:cNvSpPr/>
          <p:nvPr/>
        </p:nvSpPr>
        <p:spPr>
          <a:xfrm>
            <a:off x="2705710" y="3396846"/>
            <a:ext cx="640379" cy="905421"/>
          </a:xfrm>
          <a:custGeom>
            <a:avLst/>
            <a:gdLst/>
            <a:ahLst/>
            <a:cxnLst/>
            <a:rect l="l" t="t" r="r" b="b"/>
            <a:pathLst>
              <a:path w="640379" h="905421">
                <a:moveTo>
                  <a:pt x="0" y="0"/>
                </a:moveTo>
                <a:lnTo>
                  <a:pt x="640379" y="0"/>
                </a:lnTo>
                <a:lnTo>
                  <a:pt x="640379" y="905421"/>
                </a:lnTo>
                <a:lnTo>
                  <a:pt x="0" y="905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75C453-D1DE-49EE-4CEE-AFF42D1A2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846" y1="24286" x2="53846" y2="65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3717" y="1802997"/>
            <a:ext cx="984364" cy="883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8620" y="3323427"/>
            <a:ext cx="5130761" cy="28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7B071E"/>
                </a:solidFill>
                <a:latin typeface="Nanum Square Bold"/>
              </a:rPr>
              <a:t>01</a:t>
            </a:r>
          </a:p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000000"/>
                </a:solidFill>
                <a:ea typeface="Nanum Square Bold"/>
              </a:rPr>
              <a:t>배경 및 목적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9" r="99"/>
          <a:stretch>
            <a:fillRect/>
          </a:stretch>
        </p:blipFill>
        <p:spPr>
          <a:xfrm>
            <a:off x="5328906" y="1642601"/>
            <a:ext cx="11930394" cy="751614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5424961" y="3217124"/>
            <a:ext cx="5802468" cy="3088724"/>
            <a:chOff x="0" y="0"/>
            <a:chExt cx="1528222" cy="813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8222" cy="813491"/>
            </a:xfrm>
            <a:custGeom>
              <a:avLst/>
              <a:gdLst/>
              <a:ahLst/>
              <a:cxnLst/>
              <a:rect l="l" t="t" r="r" b="b"/>
              <a:pathLst>
                <a:path w="1528222" h="813491">
                  <a:moveTo>
                    <a:pt x="20014" y="0"/>
                  </a:moveTo>
                  <a:lnTo>
                    <a:pt x="1508208" y="0"/>
                  </a:lnTo>
                  <a:cubicBezTo>
                    <a:pt x="1519262" y="0"/>
                    <a:pt x="1528222" y="8960"/>
                    <a:pt x="1528222" y="20014"/>
                  </a:cubicBezTo>
                  <a:lnTo>
                    <a:pt x="1528222" y="793477"/>
                  </a:lnTo>
                  <a:cubicBezTo>
                    <a:pt x="1528222" y="804530"/>
                    <a:pt x="1519262" y="813491"/>
                    <a:pt x="1508208" y="813491"/>
                  </a:cubicBezTo>
                  <a:lnTo>
                    <a:pt x="20014" y="813491"/>
                  </a:lnTo>
                  <a:cubicBezTo>
                    <a:pt x="14706" y="813491"/>
                    <a:pt x="9615" y="811382"/>
                    <a:pt x="5862" y="807629"/>
                  </a:cubicBezTo>
                  <a:cubicBezTo>
                    <a:pt x="2109" y="803876"/>
                    <a:pt x="0" y="798785"/>
                    <a:pt x="0" y="793477"/>
                  </a:cubicBezTo>
                  <a:lnTo>
                    <a:pt x="0" y="20014"/>
                  </a:lnTo>
                  <a:cubicBezTo>
                    <a:pt x="0" y="8960"/>
                    <a:pt x="8960" y="0"/>
                    <a:pt x="200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8F6E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28222" cy="87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- 2) 상세 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30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639" y="4302888"/>
            <a:ext cx="418802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요약된 질문에서 추출한 키워드로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워드클라우드 표현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3246" y="5343525"/>
            <a:ext cx="3986808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Square"/>
              </a:rPr>
              <a:t>키워드에 따라 자주 묻는 질문과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</a:rPr>
              <a:t>답변, 해결 소요 시간이 바뀜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417726" y="6982156"/>
            <a:ext cx="2722329" cy="961017"/>
            <a:chOff x="0" y="0"/>
            <a:chExt cx="1529705" cy="5400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9705" cy="540006"/>
            </a:xfrm>
            <a:custGeom>
              <a:avLst/>
              <a:gdLst/>
              <a:ahLst/>
              <a:cxnLst/>
              <a:rect l="l" t="t" r="r" b="b"/>
              <a:pathLst>
                <a:path w="1529705" h="540006">
                  <a:moveTo>
                    <a:pt x="1529705" y="0"/>
                  </a:moveTo>
                  <a:lnTo>
                    <a:pt x="0" y="0"/>
                  </a:lnTo>
                  <a:lnTo>
                    <a:pt x="0" y="352046"/>
                  </a:lnTo>
                  <a:lnTo>
                    <a:pt x="157480" y="352046"/>
                  </a:lnTo>
                  <a:lnTo>
                    <a:pt x="157480" y="540006"/>
                  </a:lnTo>
                  <a:lnTo>
                    <a:pt x="463550" y="352046"/>
                  </a:lnTo>
                  <a:lnTo>
                    <a:pt x="1529705" y="352046"/>
                  </a:lnTo>
                  <a:lnTo>
                    <a:pt x="1529705" y="0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29705" cy="387606"/>
            </a:xfrm>
            <a:prstGeom prst="rect">
              <a:avLst/>
            </a:prstGeom>
          </p:spPr>
          <p:txBody>
            <a:bodyPr lIns="47775" tIns="47775" rIns="47775" bIns="47775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Nanum Square"/>
                  <a:ea typeface="Nanum Square"/>
                </a:rPr>
                <a:t>시연 영상을 재생해주세요!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03763" y="7494210"/>
            <a:ext cx="1413963" cy="1664539"/>
          </a:xfrm>
          <a:custGeom>
            <a:avLst/>
            <a:gdLst/>
            <a:ahLst/>
            <a:cxnLst/>
            <a:rect l="l" t="t" r="r" b="b"/>
            <a:pathLst>
              <a:path w="1413963" h="1664539">
                <a:moveTo>
                  <a:pt x="0" y="0"/>
                </a:moveTo>
                <a:lnTo>
                  <a:pt x="1413963" y="0"/>
                </a:lnTo>
                <a:lnTo>
                  <a:pt x="1413963" y="1664539"/>
                </a:lnTo>
                <a:lnTo>
                  <a:pt x="0" y="1664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E0F8FA8-D950-7EF6-8436-E9AA14C9F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135" y="2974168"/>
            <a:ext cx="1123950" cy="1073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1" r="81"/>
          <a:stretch>
            <a:fillRect/>
          </a:stretch>
        </p:blipFill>
        <p:spPr>
          <a:xfrm>
            <a:off x="5398360" y="1683597"/>
            <a:ext cx="11860940" cy="743415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- 2) 상세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31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403686" y="3260620"/>
            <a:ext cx="3799041" cy="3066619"/>
            <a:chOff x="0" y="0"/>
            <a:chExt cx="1000571" cy="8076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0571" cy="807669"/>
            </a:xfrm>
            <a:custGeom>
              <a:avLst/>
              <a:gdLst/>
              <a:ahLst/>
              <a:cxnLst/>
              <a:rect l="l" t="t" r="r" b="b"/>
              <a:pathLst>
                <a:path w="1000571" h="807669">
                  <a:moveTo>
                    <a:pt x="30568" y="0"/>
                  </a:moveTo>
                  <a:lnTo>
                    <a:pt x="970003" y="0"/>
                  </a:lnTo>
                  <a:cubicBezTo>
                    <a:pt x="978110" y="0"/>
                    <a:pt x="985885" y="3221"/>
                    <a:pt x="991617" y="8953"/>
                  </a:cubicBezTo>
                  <a:cubicBezTo>
                    <a:pt x="997350" y="14686"/>
                    <a:pt x="1000571" y="22461"/>
                    <a:pt x="1000571" y="30568"/>
                  </a:cubicBezTo>
                  <a:lnTo>
                    <a:pt x="1000571" y="777101"/>
                  </a:lnTo>
                  <a:cubicBezTo>
                    <a:pt x="1000571" y="793984"/>
                    <a:pt x="986885" y="807669"/>
                    <a:pt x="970003" y="807669"/>
                  </a:cubicBezTo>
                  <a:lnTo>
                    <a:pt x="30568" y="807669"/>
                  </a:lnTo>
                  <a:cubicBezTo>
                    <a:pt x="13686" y="807669"/>
                    <a:pt x="0" y="793984"/>
                    <a:pt x="0" y="777101"/>
                  </a:cubicBezTo>
                  <a:lnTo>
                    <a:pt x="0" y="30568"/>
                  </a:lnTo>
                  <a:cubicBezTo>
                    <a:pt x="0" y="13686"/>
                    <a:pt x="13686" y="0"/>
                    <a:pt x="305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6D861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00571" cy="864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07885" y="6445138"/>
            <a:ext cx="11851415" cy="2672615"/>
            <a:chOff x="0" y="0"/>
            <a:chExt cx="3121360" cy="7038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21360" cy="703899"/>
            </a:xfrm>
            <a:custGeom>
              <a:avLst/>
              <a:gdLst/>
              <a:ahLst/>
              <a:cxnLst/>
              <a:rect l="l" t="t" r="r" b="b"/>
              <a:pathLst>
                <a:path w="3121360" h="703899">
                  <a:moveTo>
                    <a:pt x="9799" y="0"/>
                  </a:moveTo>
                  <a:lnTo>
                    <a:pt x="3111562" y="0"/>
                  </a:lnTo>
                  <a:cubicBezTo>
                    <a:pt x="3114160" y="0"/>
                    <a:pt x="3116653" y="1032"/>
                    <a:pt x="3118490" y="2870"/>
                  </a:cubicBezTo>
                  <a:cubicBezTo>
                    <a:pt x="3120328" y="4708"/>
                    <a:pt x="3121360" y="7200"/>
                    <a:pt x="3121360" y="9799"/>
                  </a:cubicBezTo>
                  <a:lnTo>
                    <a:pt x="3121360" y="694100"/>
                  </a:lnTo>
                  <a:cubicBezTo>
                    <a:pt x="3121360" y="699512"/>
                    <a:pt x="3116973" y="703899"/>
                    <a:pt x="3111562" y="703899"/>
                  </a:cubicBezTo>
                  <a:lnTo>
                    <a:pt x="9799" y="703899"/>
                  </a:lnTo>
                  <a:cubicBezTo>
                    <a:pt x="4387" y="703899"/>
                    <a:pt x="0" y="699512"/>
                    <a:pt x="0" y="694100"/>
                  </a:cubicBezTo>
                  <a:lnTo>
                    <a:pt x="0" y="9799"/>
                  </a:lnTo>
                  <a:cubicBezTo>
                    <a:pt x="0" y="4387"/>
                    <a:pt x="4387" y="0"/>
                    <a:pt x="9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6D861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121360" cy="761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54756" y="4530725"/>
            <a:ext cx="3495199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선택한 키워드에서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질문 빈도가 높은 질문 표시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3601" y="7098821"/>
            <a:ext cx="291750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하단에는 목록식으로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자주 묻는 질문에 대한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anum Square"/>
              </a:rPr>
              <a:t>답변이 표시됨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294069" y="2300606"/>
            <a:ext cx="2722329" cy="961017"/>
            <a:chOff x="0" y="0"/>
            <a:chExt cx="1529705" cy="5400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9705" cy="540006"/>
            </a:xfrm>
            <a:custGeom>
              <a:avLst/>
              <a:gdLst/>
              <a:ahLst/>
              <a:cxnLst/>
              <a:rect l="l" t="t" r="r" b="b"/>
              <a:pathLst>
                <a:path w="1529705" h="540006">
                  <a:moveTo>
                    <a:pt x="1529705" y="0"/>
                  </a:moveTo>
                  <a:lnTo>
                    <a:pt x="0" y="0"/>
                  </a:lnTo>
                  <a:lnTo>
                    <a:pt x="0" y="352046"/>
                  </a:lnTo>
                  <a:lnTo>
                    <a:pt x="157480" y="352046"/>
                  </a:lnTo>
                  <a:lnTo>
                    <a:pt x="157480" y="540006"/>
                  </a:lnTo>
                  <a:lnTo>
                    <a:pt x="463550" y="352046"/>
                  </a:lnTo>
                  <a:lnTo>
                    <a:pt x="1529705" y="352046"/>
                  </a:lnTo>
                  <a:lnTo>
                    <a:pt x="1529705" y="0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29705" cy="387606"/>
            </a:xfrm>
            <a:prstGeom prst="rect">
              <a:avLst/>
            </a:prstGeom>
          </p:spPr>
          <p:txBody>
            <a:bodyPr lIns="47775" tIns="47775" rIns="47775" bIns="47775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Nanum Square"/>
                  <a:ea typeface="Nanum Square"/>
                </a:rPr>
                <a:t>시연 영상을 재생해주세요!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870581" y="2638098"/>
            <a:ext cx="1413963" cy="1664539"/>
          </a:xfrm>
          <a:custGeom>
            <a:avLst/>
            <a:gdLst/>
            <a:ahLst/>
            <a:cxnLst/>
            <a:rect l="l" t="t" r="r" b="b"/>
            <a:pathLst>
              <a:path w="1413963" h="1664539">
                <a:moveTo>
                  <a:pt x="0" y="0"/>
                </a:moveTo>
                <a:lnTo>
                  <a:pt x="1413963" y="0"/>
                </a:lnTo>
                <a:lnTo>
                  <a:pt x="1413963" y="1664539"/>
                </a:lnTo>
                <a:lnTo>
                  <a:pt x="0" y="1664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21B5E6E-A10F-A0F6-762F-0D33F771D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3023" y1="53750" x2="43023" y2="71250"/>
                        <a14:foregroundMark x1="39535" y1="45000" x2="45349" y2="67500"/>
                        <a14:foregroundMark x1="45349" y1="53750" x2="47674" y2="76250"/>
                        <a14:foregroundMark x1="43023" y1="48750" x2="53488" y2="78750"/>
                        <a14:foregroundMark x1="55814" y1="33750" x2="58140" y2="5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57106" y="2053823"/>
            <a:ext cx="1092200" cy="10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1683597"/>
            <a:ext cx="11860940" cy="7434157"/>
          </a:xfrm>
          <a:custGeom>
            <a:avLst/>
            <a:gdLst/>
            <a:ahLst/>
            <a:cxnLst/>
            <a:rect l="l" t="t" r="r" b="b"/>
            <a:pathLst>
              <a:path w="11860940" h="7434157">
                <a:moveTo>
                  <a:pt x="0" y="0"/>
                </a:moveTo>
                <a:lnTo>
                  <a:pt x="11860940" y="0"/>
                </a:lnTo>
                <a:lnTo>
                  <a:pt x="11860940" y="7434156"/>
                </a:lnTo>
                <a:lnTo>
                  <a:pt x="0" y="743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26" b="-1126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3.  FAQ 대시보드 제작 - 2) 상세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32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827513" y="3142202"/>
            <a:ext cx="1951797" cy="3060693"/>
            <a:chOff x="0" y="0"/>
            <a:chExt cx="514054" cy="8061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4054" cy="806108"/>
            </a:xfrm>
            <a:custGeom>
              <a:avLst/>
              <a:gdLst/>
              <a:ahLst/>
              <a:cxnLst/>
              <a:rect l="l" t="t" r="r" b="b"/>
              <a:pathLst>
                <a:path w="514054" h="806108">
                  <a:moveTo>
                    <a:pt x="59498" y="0"/>
                  </a:moveTo>
                  <a:lnTo>
                    <a:pt x="454555" y="0"/>
                  </a:lnTo>
                  <a:cubicBezTo>
                    <a:pt x="470335" y="0"/>
                    <a:pt x="485469" y="6269"/>
                    <a:pt x="496627" y="17427"/>
                  </a:cubicBezTo>
                  <a:cubicBezTo>
                    <a:pt x="507785" y="28585"/>
                    <a:pt x="514054" y="43718"/>
                    <a:pt x="514054" y="59498"/>
                  </a:cubicBezTo>
                  <a:lnTo>
                    <a:pt x="514054" y="746610"/>
                  </a:lnTo>
                  <a:cubicBezTo>
                    <a:pt x="514054" y="762390"/>
                    <a:pt x="507785" y="777524"/>
                    <a:pt x="496627" y="788682"/>
                  </a:cubicBezTo>
                  <a:cubicBezTo>
                    <a:pt x="485469" y="799840"/>
                    <a:pt x="470335" y="806108"/>
                    <a:pt x="454555" y="806108"/>
                  </a:cubicBezTo>
                  <a:lnTo>
                    <a:pt x="59498" y="806108"/>
                  </a:lnTo>
                  <a:cubicBezTo>
                    <a:pt x="43718" y="806108"/>
                    <a:pt x="28585" y="799840"/>
                    <a:pt x="17427" y="788682"/>
                  </a:cubicBezTo>
                  <a:cubicBezTo>
                    <a:pt x="6269" y="777524"/>
                    <a:pt x="0" y="762390"/>
                    <a:pt x="0" y="746610"/>
                  </a:cubicBezTo>
                  <a:lnTo>
                    <a:pt x="0" y="59498"/>
                  </a:lnTo>
                  <a:cubicBezTo>
                    <a:pt x="0" y="43718"/>
                    <a:pt x="6269" y="28585"/>
                    <a:pt x="17427" y="17427"/>
                  </a:cubicBezTo>
                  <a:cubicBezTo>
                    <a:pt x="28585" y="6269"/>
                    <a:pt x="43718" y="0"/>
                    <a:pt x="594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D454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14054" cy="863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85833" y="4564052"/>
            <a:ext cx="3951922" cy="1322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Resolution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Time을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사용해</a:t>
            </a:r>
            <a:endParaRPr lang="en-US" sz="2499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ea typeface="Nanum Square"/>
              </a:rPr>
              <a:t>질문</a:t>
            </a:r>
            <a:r>
              <a:rPr lang="en-US" sz="24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Nanum Square"/>
              </a:rPr>
              <a:t>해결까지</a:t>
            </a:r>
            <a:r>
              <a:rPr lang="en-US" sz="24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Nanum Square"/>
              </a:rPr>
              <a:t>소요된</a:t>
            </a:r>
            <a:r>
              <a:rPr lang="en-US" sz="2499" dirty="0">
                <a:solidFill>
                  <a:srgbClr val="000000"/>
                </a:solidFill>
                <a:ea typeface="Nanum Square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ea typeface="Nanum Square"/>
              </a:rPr>
              <a:t>평균</a:t>
            </a:r>
            <a:r>
              <a:rPr lang="en-US" sz="24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Nanum Square"/>
              </a:rPr>
              <a:t>시간</a:t>
            </a:r>
            <a:r>
              <a:rPr lang="en-US" sz="24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Nanum Square"/>
              </a:rPr>
              <a:t>표시</a:t>
            </a:r>
            <a:endParaRPr lang="en-US" sz="2499" dirty="0">
              <a:solidFill>
                <a:srgbClr val="000000"/>
              </a:solidFill>
              <a:ea typeface="Nanum Squar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60096" y="6017953"/>
            <a:ext cx="4203397" cy="2120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2000분 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이상을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2000분으로 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설정하여</a:t>
            </a:r>
            <a:endParaRPr lang="en-US" sz="2000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한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막대에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200분인 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막대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그래프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표현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.</a:t>
            </a: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일반적으로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400분(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약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6-7시간)</a:t>
            </a: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내로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문제가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해결되며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,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24시간(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약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1400분) </a:t>
            </a:r>
            <a:r>
              <a:rPr 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내로</a:t>
            </a:r>
            <a:r>
              <a:rPr 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ea typeface="Nanum Square"/>
              </a:rPr>
              <a:t>대부분의</a:t>
            </a:r>
            <a:r>
              <a:rPr lang="en-US" sz="2000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Nanum Square"/>
              </a:rPr>
              <a:t>문제가</a:t>
            </a:r>
            <a:r>
              <a:rPr lang="en-US" sz="2000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Nanum Square"/>
              </a:rPr>
              <a:t>해결됨</a:t>
            </a:r>
            <a:endParaRPr lang="en-US" sz="2000" dirty="0">
              <a:solidFill>
                <a:srgbClr val="000000"/>
              </a:solidFill>
              <a:ea typeface="Nanum Square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EAF9DA-BC6F-2CAB-28C1-0FECF7B9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999" y="3463655"/>
            <a:ext cx="103759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7920" y="3323427"/>
            <a:ext cx="3952161" cy="28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7B071E"/>
                </a:solidFill>
                <a:latin typeface="Nanum Square Bold"/>
              </a:rPr>
              <a:t>04</a:t>
            </a:r>
          </a:p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000000"/>
                </a:solidFill>
                <a:ea typeface="Nanum Square Bold"/>
              </a:rPr>
              <a:t>챗봇 개발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</a:t>
            </a:r>
            <a:r>
              <a:rPr lang="ko-KR" alt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- 1)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구상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3287645"/>
            <a:ext cx="8115300" cy="4226061"/>
            <a:chOff x="0" y="0"/>
            <a:chExt cx="1526251" cy="7947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6251" cy="794799"/>
            </a:xfrm>
            <a:custGeom>
              <a:avLst/>
              <a:gdLst/>
              <a:ahLst/>
              <a:cxnLst/>
              <a:rect l="l" t="t" r="r" b="b"/>
              <a:pathLst>
                <a:path w="1526251" h="794799">
                  <a:moveTo>
                    <a:pt x="0" y="0"/>
                  </a:moveTo>
                  <a:lnTo>
                    <a:pt x="1526251" y="0"/>
                  </a:lnTo>
                  <a:lnTo>
                    <a:pt x="1526251" y="794799"/>
                  </a:lnTo>
                  <a:lnTo>
                    <a:pt x="0" y="794799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26251" cy="851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662470"/>
            <a:ext cx="8115300" cy="89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049">
                <a:solidFill>
                  <a:srgbClr val="FDFDFD"/>
                </a:solidFill>
                <a:latin typeface="Nanum Square Bold"/>
              </a:rPr>
              <a:t>Category Classifier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9380" y="5078255"/>
            <a:ext cx="7113940" cy="160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DFD"/>
                </a:solidFill>
                <a:latin typeface="Nanum Square"/>
                <a:ea typeface="Nanum Square"/>
              </a:rPr>
              <a:t>질문이 input으로 들어오면 이 질문의 category를 6가지 category 중 하나로 분류 (by CNN)</a:t>
            </a: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DFD"/>
                </a:solidFill>
                <a:latin typeface="Nanum Square"/>
                <a:ea typeface="Nanum Square"/>
              </a:rPr>
              <a:t>분류된 category를 확인한 후 사용자는 앞서 소개한 대시보드에서 해당 category를 열람해볼 수 있음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4000" y="3287645"/>
            <a:ext cx="8115300" cy="4226061"/>
            <a:chOff x="0" y="0"/>
            <a:chExt cx="1526251" cy="7947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6251" cy="794799"/>
            </a:xfrm>
            <a:custGeom>
              <a:avLst/>
              <a:gdLst/>
              <a:ahLst/>
              <a:cxnLst/>
              <a:rect l="l" t="t" r="r" b="b"/>
              <a:pathLst>
                <a:path w="1526251" h="794799">
                  <a:moveTo>
                    <a:pt x="0" y="0"/>
                  </a:moveTo>
                  <a:lnTo>
                    <a:pt x="1526251" y="0"/>
                  </a:lnTo>
                  <a:lnTo>
                    <a:pt x="1526251" y="794799"/>
                  </a:lnTo>
                  <a:lnTo>
                    <a:pt x="0" y="794799"/>
                  </a:lnTo>
                  <a:close/>
                </a:path>
              </a:pathLst>
            </a:custGeom>
            <a:solidFill>
              <a:srgbClr val="C6A28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526251" cy="851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144000" y="3681520"/>
            <a:ext cx="8115300" cy="89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049">
                <a:solidFill>
                  <a:srgbClr val="FDFDFD"/>
                </a:solidFill>
                <a:latin typeface="Nanum Square Bold"/>
              </a:rPr>
              <a:t>Chatbot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91977" y="4983005"/>
            <a:ext cx="7219346" cy="200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DFD"/>
                </a:solidFill>
                <a:latin typeface="Nanum Square"/>
                <a:ea typeface="Nanum Square"/>
              </a:rPr>
              <a:t>질문이 input으로 들어오면 이 질문과 유사한 질문&amp;답변 pair를 데이터셋에서 찾아와서 답변을 해주는 chatbot (by cosine similarity, KR-SBERT)</a:t>
            </a: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DFD"/>
                </a:solidFill>
                <a:latin typeface="Nanum Square"/>
                <a:ea typeface="Nanum Square"/>
              </a:rPr>
              <a:t>18개월 간의 chat data를 사용하는 만큼, 그간 있었던 질문들에 한하여 좋은 답변을 출력해줄 것으로 기대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941209" y="4716305"/>
            <a:ext cx="633662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AutoShape 19"/>
          <p:cNvSpPr/>
          <p:nvPr/>
        </p:nvSpPr>
        <p:spPr>
          <a:xfrm>
            <a:off x="10033337" y="4706780"/>
            <a:ext cx="633662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0" y="2215941"/>
            <a:ext cx="18288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효과적인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chatbot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기능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구현을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위해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main mission 2가지를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선정</a:t>
            </a:r>
            <a:endParaRPr lang="en-US" sz="2499" dirty="0">
              <a:solidFill>
                <a:srgbClr val="000000"/>
              </a:solidFill>
              <a:latin typeface="Nanum Square"/>
              <a:ea typeface="Nanum Squar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34</a:t>
            </a:r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DFDF19CC-65B9-2C5C-B0AC-8D89D7600360}"/>
              </a:ext>
            </a:extLst>
          </p:cNvPr>
          <p:cNvSpPr/>
          <p:nvPr/>
        </p:nvSpPr>
        <p:spPr>
          <a:xfrm>
            <a:off x="4953000" y="2247901"/>
            <a:ext cx="8458200" cy="323850"/>
          </a:xfrm>
          <a:custGeom>
            <a:avLst/>
            <a:gdLst/>
            <a:ahLst/>
            <a:cxnLst/>
            <a:rect l="l" t="t" r="r" b="b"/>
            <a:pathLst>
              <a:path w="2641104" h="99931">
                <a:moveTo>
                  <a:pt x="0" y="0"/>
                </a:moveTo>
                <a:lnTo>
                  <a:pt x="2641104" y="0"/>
                </a:lnTo>
                <a:lnTo>
                  <a:pt x="2641104" y="99931"/>
                </a:lnTo>
                <a:lnTo>
                  <a:pt x="0" y="99931"/>
                </a:lnTo>
                <a:close/>
              </a:path>
            </a:pathLst>
          </a:custGeom>
          <a:solidFill>
            <a:srgbClr val="F6D861">
              <a:alpha val="37647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279916" y="3791170"/>
            <a:ext cx="2164851" cy="3659845"/>
            <a:chOff x="939663" y="0"/>
            <a:chExt cx="2886468" cy="4879793"/>
          </a:xfrm>
        </p:grpSpPr>
        <p:grpSp>
          <p:nvGrpSpPr>
            <p:cNvPr id="8" name="Group 8"/>
            <p:cNvGrpSpPr/>
            <p:nvPr/>
          </p:nvGrpSpPr>
          <p:grpSpPr>
            <a:xfrm>
              <a:off x="939706" y="0"/>
              <a:ext cx="2886383" cy="2871691"/>
              <a:chOff x="0" y="0"/>
              <a:chExt cx="812800" cy="80866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0866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8663">
                    <a:moveTo>
                      <a:pt x="406400" y="0"/>
                    </a:moveTo>
                    <a:cubicBezTo>
                      <a:pt x="181951" y="0"/>
                      <a:pt x="0" y="181025"/>
                      <a:pt x="0" y="404331"/>
                    </a:cubicBezTo>
                    <a:cubicBezTo>
                      <a:pt x="0" y="627637"/>
                      <a:pt x="181951" y="808663"/>
                      <a:pt x="406400" y="808663"/>
                    </a:cubicBezTo>
                    <a:cubicBezTo>
                      <a:pt x="630849" y="808663"/>
                      <a:pt x="812800" y="627637"/>
                      <a:pt x="812800" y="404331"/>
                    </a:cubicBezTo>
                    <a:cubicBezTo>
                      <a:pt x="812800" y="18102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BAA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28187"/>
                <a:ext cx="660400" cy="704664"/>
              </a:xfrm>
              <a:prstGeom prst="rect">
                <a:avLst/>
              </a:prstGeom>
            </p:spPr>
            <p:txBody>
              <a:bodyPr lIns="31422" tIns="31422" rIns="31422" bIns="31422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39663" y="3238825"/>
              <a:ext cx="2886468" cy="0"/>
            </a:xfrm>
            <a:prstGeom prst="line">
              <a:avLst/>
            </a:prstGeom>
            <a:ln w="26747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2370489" y="2871776"/>
              <a:ext cx="2516" cy="367049"/>
            </a:xfrm>
            <a:prstGeom prst="line">
              <a:avLst/>
            </a:prstGeom>
            <a:ln w="26747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939663" y="4879793"/>
              <a:ext cx="2886468" cy="0"/>
            </a:xfrm>
            <a:prstGeom prst="line">
              <a:avLst/>
            </a:prstGeom>
            <a:ln w="26747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5532013" y="5945002"/>
            <a:ext cx="1887" cy="275287"/>
          </a:xfrm>
          <a:prstGeom prst="line">
            <a:avLst/>
          </a:prstGeom>
          <a:ln w="19050" cap="flat">
            <a:solidFill>
              <a:srgbClr val="D8B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4458894" y="3791170"/>
            <a:ext cx="2164851" cy="3659845"/>
            <a:chOff x="939663" y="0"/>
            <a:chExt cx="2886468" cy="4879793"/>
          </a:xfrm>
        </p:grpSpPr>
        <p:grpSp>
          <p:nvGrpSpPr>
            <p:cNvPr id="18" name="Group 18"/>
            <p:cNvGrpSpPr/>
            <p:nvPr/>
          </p:nvGrpSpPr>
          <p:grpSpPr>
            <a:xfrm>
              <a:off x="939706" y="0"/>
              <a:ext cx="2886383" cy="2871691"/>
              <a:chOff x="0" y="0"/>
              <a:chExt cx="812800" cy="80866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0866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8663">
                    <a:moveTo>
                      <a:pt x="406400" y="0"/>
                    </a:moveTo>
                    <a:cubicBezTo>
                      <a:pt x="181951" y="0"/>
                      <a:pt x="0" y="181025"/>
                      <a:pt x="0" y="404331"/>
                    </a:cubicBezTo>
                    <a:cubicBezTo>
                      <a:pt x="0" y="627637"/>
                      <a:pt x="181951" y="808663"/>
                      <a:pt x="406400" y="808663"/>
                    </a:cubicBezTo>
                    <a:cubicBezTo>
                      <a:pt x="630849" y="808663"/>
                      <a:pt x="812800" y="627637"/>
                      <a:pt x="812800" y="404331"/>
                    </a:cubicBezTo>
                    <a:cubicBezTo>
                      <a:pt x="812800" y="18102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BAA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28187"/>
                <a:ext cx="660400" cy="704664"/>
              </a:xfrm>
              <a:prstGeom prst="rect">
                <a:avLst/>
              </a:prstGeom>
            </p:spPr>
            <p:txBody>
              <a:bodyPr lIns="31422" tIns="31422" rIns="31422" bIns="31422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21" name="AutoShape 21"/>
            <p:cNvSpPr/>
            <p:nvPr/>
          </p:nvSpPr>
          <p:spPr>
            <a:xfrm>
              <a:off x="939663" y="3238825"/>
              <a:ext cx="2886468" cy="0"/>
            </a:xfrm>
            <a:prstGeom prst="line">
              <a:avLst/>
            </a:prstGeom>
            <a:ln w="26747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939663" y="4879793"/>
              <a:ext cx="2886468" cy="0"/>
            </a:xfrm>
            <a:prstGeom prst="line">
              <a:avLst/>
            </a:prstGeom>
            <a:ln w="26747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622780" y="3791170"/>
            <a:ext cx="2164851" cy="3659845"/>
            <a:chOff x="939663" y="0"/>
            <a:chExt cx="2886468" cy="4879793"/>
          </a:xfrm>
        </p:grpSpPr>
        <p:grpSp>
          <p:nvGrpSpPr>
            <p:cNvPr id="26" name="Group 26"/>
            <p:cNvGrpSpPr/>
            <p:nvPr/>
          </p:nvGrpSpPr>
          <p:grpSpPr>
            <a:xfrm>
              <a:off x="939706" y="0"/>
              <a:ext cx="2886383" cy="2871691"/>
              <a:chOff x="0" y="0"/>
              <a:chExt cx="812800" cy="80866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0866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8663">
                    <a:moveTo>
                      <a:pt x="406400" y="0"/>
                    </a:moveTo>
                    <a:cubicBezTo>
                      <a:pt x="181951" y="0"/>
                      <a:pt x="0" y="181025"/>
                      <a:pt x="0" y="404331"/>
                    </a:cubicBezTo>
                    <a:cubicBezTo>
                      <a:pt x="0" y="627637"/>
                      <a:pt x="181951" y="808663"/>
                      <a:pt x="406400" y="808663"/>
                    </a:cubicBezTo>
                    <a:cubicBezTo>
                      <a:pt x="630849" y="808663"/>
                      <a:pt x="812800" y="627637"/>
                      <a:pt x="812800" y="404331"/>
                    </a:cubicBezTo>
                    <a:cubicBezTo>
                      <a:pt x="812800" y="18102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BAA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28187"/>
                <a:ext cx="660400" cy="704664"/>
              </a:xfrm>
              <a:prstGeom prst="rect">
                <a:avLst/>
              </a:prstGeom>
            </p:spPr>
            <p:txBody>
              <a:bodyPr lIns="31422" tIns="31422" rIns="31422" bIns="31422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29" name="AutoShape 29"/>
            <p:cNvSpPr/>
            <p:nvPr/>
          </p:nvSpPr>
          <p:spPr>
            <a:xfrm>
              <a:off x="939663" y="3238825"/>
              <a:ext cx="2886468" cy="0"/>
            </a:xfrm>
            <a:prstGeom prst="line">
              <a:avLst/>
            </a:prstGeom>
            <a:ln w="26747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0" name="AutoShape 30"/>
            <p:cNvSpPr/>
            <p:nvPr/>
          </p:nvSpPr>
          <p:spPr>
            <a:xfrm flipV="1">
              <a:off x="2370489" y="2871776"/>
              <a:ext cx="2516" cy="367049"/>
            </a:xfrm>
            <a:prstGeom prst="line">
              <a:avLst/>
            </a:prstGeom>
            <a:ln w="26747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1" name="AutoShape 31"/>
            <p:cNvSpPr/>
            <p:nvPr/>
          </p:nvSpPr>
          <p:spPr>
            <a:xfrm>
              <a:off x="939663" y="4879793"/>
              <a:ext cx="2886468" cy="0"/>
            </a:xfrm>
            <a:prstGeom prst="line">
              <a:avLst/>
            </a:prstGeom>
            <a:ln w="26747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0836220" y="2609850"/>
            <a:ext cx="6423080" cy="6527279"/>
          </a:xfrm>
          <a:custGeom>
            <a:avLst/>
            <a:gdLst/>
            <a:ahLst/>
            <a:cxnLst/>
            <a:rect l="l" t="t" r="r" b="b"/>
            <a:pathLst>
              <a:path w="6423080" h="6527279">
                <a:moveTo>
                  <a:pt x="0" y="0"/>
                </a:moveTo>
                <a:lnTo>
                  <a:pt x="6423080" y="0"/>
                </a:lnTo>
                <a:lnTo>
                  <a:pt x="6423080" y="6527279"/>
                </a:lnTo>
                <a:lnTo>
                  <a:pt x="0" y="652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028700" y="1685925"/>
            <a:ext cx="162306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chatbot의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데이터로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쓰이기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위해서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문장을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‘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토큰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'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단위로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잘개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쪼개고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적절하게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전처리해야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함</a:t>
            </a:r>
            <a:endParaRPr lang="en-US" sz="2499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아래와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같은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전처리를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거친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후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각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질문별로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전처리된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단어를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리스트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형식으로</a:t>
            </a:r>
            <a:r>
              <a:rPr lang="en-US" sz="24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"/>
                <a:ea typeface="Nanum Square"/>
              </a:rPr>
              <a:t>모아둠</a:t>
            </a:r>
            <a:endParaRPr lang="en-US" sz="2499" dirty="0">
              <a:solidFill>
                <a:srgbClr val="000000"/>
              </a:solidFill>
              <a:latin typeface="Nanum Square"/>
              <a:ea typeface="Nanum Square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</a:t>
            </a:r>
            <a:r>
              <a:rPr lang="ko-KR" alt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- 2)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텍스트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전처리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0F99A-4667-184F-2A0D-8BA671063EE7}"/>
              </a:ext>
            </a:extLst>
          </p:cNvPr>
          <p:cNvSpPr txBox="1"/>
          <p:nvPr/>
        </p:nvSpPr>
        <p:spPr>
          <a:xfrm>
            <a:off x="1595844" y="4672037"/>
            <a:ext cx="243902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Nanum Square"/>
                <a:ea typeface="Nanum Square"/>
              </a:rPr>
              <a:t>정규표현식</a:t>
            </a:r>
            <a:endParaRPr lang="ko-Kore-KR" altLang="en-US" sz="23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2F2773-4EA6-7D75-FE8B-002872FEE5F5}"/>
              </a:ext>
            </a:extLst>
          </p:cNvPr>
          <p:cNvSpPr txBox="1"/>
          <p:nvPr/>
        </p:nvSpPr>
        <p:spPr>
          <a:xfrm>
            <a:off x="4493325" y="4571881"/>
            <a:ext cx="208086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>
                <a:solidFill>
                  <a:srgbClr val="000000"/>
                </a:solidFill>
                <a:latin typeface="Nanum Square"/>
                <a:ea typeface="Nanum Square"/>
              </a:rPr>
              <a:t>형태소 분석기</a:t>
            </a:r>
            <a:endParaRPr lang="en-US" altLang="ko-KR" sz="2300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algn="ctr"/>
            <a:r>
              <a:rPr lang="ko-KR" altLang="en-US" sz="2300" dirty="0">
                <a:solidFill>
                  <a:srgbClr val="000000"/>
                </a:solidFill>
                <a:latin typeface="Nanum Square"/>
                <a:ea typeface="Nanum Square"/>
              </a:rPr>
              <a:t>품사 </a:t>
            </a:r>
            <a:r>
              <a:rPr lang="ko-KR" altLang="en-US" sz="2300" dirty="0" err="1">
                <a:solidFill>
                  <a:srgbClr val="000000"/>
                </a:solidFill>
                <a:latin typeface="Nanum Square"/>
                <a:ea typeface="Nanum Square"/>
              </a:rPr>
              <a:t>태깅</a:t>
            </a:r>
            <a:endParaRPr lang="ko-Kore-KR" altLang="en-US" sz="23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CF34C9-EF60-3875-8F6C-7EB94767D169}"/>
              </a:ext>
            </a:extLst>
          </p:cNvPr>
          <p:cNvSpPr txBox="1"/>
          <p:nvPr/>
        </p:nvSpPr>
        <p:spPr>
          <a:xfrm>
            <a:off x="7664771" y="4697224"/>
            <a:ext cx="208086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err="1">
                <a:solidFill>
                  <a:srgbClr val="000000"/>
                </a:solidFill>
                <a:latin typeface="Nanum Square"/>
                <a:ea typeface="Nanum Square"/>
              </a:rPr>
              <a:t>불용어</a:t>
            </a:r>
            <a:r>
              <a:rPr lang="ko-KR" altLang="en-US" sz="2300" dirty="0">
                <a:solidFill>
                  <a:srgbClr val="000000"/>
                </a:solidFill>
                <a:latin typeface="Nanum Square"/>
                <a:ea typeface="Nanum Square"/>
              </a:rPr>
              <a:t> 삭제</a:t>
            </a:r>
            <a:endParaRPr lang="ko-Kore-KR" altLang="en-US" sz="23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610665-AF5A-CD74-A749-0E3C5B427BE8}"/>
              </a:ext>
            </a:extLst>
          </p:cNvPr>
          <p:cNvSpPr txBox="1"/>
          <p:nvPr/>
        </p:nvSpPr>
        <p:spPr>
          <a:xfrm>
            <a:off x="872578" y="6349038"/>
            <a:ext cx="2960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텍스트에 존재하는</a:t>
            </a:r>
            <a:endParaRPr lang="en-US" altLang="ko-KR" sz="2000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모든 특수기호들을</a:t>
            </a:r>
            <a:endParaRPr lang="en-US" altLang="ko-KR" sz="2000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정규표현식으로 삭제</a:t>
            </a:r>
            <a:endParaRPr lang="ko-Kore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ECF113-DF52-1E86-FFED-F39B7290B7B9}"/>
              </a:ext>
            </a:extLst>
          </p:cNvPr>
          <p:cNvSpPr txBox="1"/>
          <p:nvPr/>
        </p:nvSpPr>
        <p:spPr>
          <a:xfrm>
            <a:off x="4060861" y="6322410"/>
            <a:ext cx="2960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 err="1">
                <a:solidFill>
                  <a:srgbClr val="000000"/>
                </a:solidFill>
                <a:latin typeface="Nanum Square"/>
                <a:ea typeface="Nanum Square"/>
              </a:rPr>
              <a:t>Okt</a:t>
            </a:r>
            <a:r>
              <a:rPr lang="en-US" altLang="ko-Kore-KR" sz="20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형태소 분석기로</a:t>
            </a:r>
            <a:endParaRPr lang="en-US" altLang="ko-KR" sz="2000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토큰화 진행 후</a:t>
            </a:r>
            <a:endParaRPr lang="en-US" altLang="ko-KR" sz="2000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품사 </a:t>
            </a:r>
            <a:r>
              <a:rPr lang="ko-KR" alt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태깅</a:t>
            </a:r>
            <a:endParaRPr lang="ko-Kore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9326F-821B-AD25-AF69-4DDC22A1672E}"/>
              </a:ext>
            </a:extLst>
          </p:cNvPr>
          <p:cNvSpPr txBox="1"/>
          <p:nvPr/>
        </p:nvSpPr>
        <p:spPr>
          <a:xfrm>
            <a:off x="7221435" y="6331223"/>
            <a:ext cx="2960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필요 없는 품사 목록</a:t>
            </a:r>
            <a:endParaRPr lang="en-US" altLang="ko-KR" sz="2000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및</a:t>
            </a:r>
            <a:endParaRPr lang="en-US" altLang="ko-KR" sz="2000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 algn="ctr"/>
            <a:r>
              <a:rPr lang="ko-KR" altLang="en-US" sz="2000" dirty="0" err="1">
                <a:solidFill>
                  <a:srgbClr val="000000"/>
                </a:solidFill>
                <a:latin typeface="Nanum Square"/>
                <a:ea typeface="Nanum Square"/>
              </a:rPr>
              <a:t>불용어</a:t>
            </a:r>
            <a:r>
              <a:rPr lang="ko-KR" altLang="en-US" sz="2000" dirty="0">
                <a:solidFill>
                  <a:srgbClr val="000000"/>
                </a:solidFill>
                <a:latin typeface="Nanum Square"/>
                <a:ea typeface="Nanum Square"/>
              </a:rPr>
              <a:t> 삭제</a:t>
            </a:r>
            <a:endParaRPr lang="ko-Kore-KR" altLang="en-US"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 rot="-5462102">
            <a:off x="8918697" y="4479836"/>
            <a:ext cx="450606" cy="501522"/>
            <a:chOff x="0" y="0"/>
            <a:chExt cx="715895" cy="7967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5895" cy="796786"/>
            </a:xfrm>
            <a:custGeom>
              <a:avLst/>
              <a:gdLst/>
              <a:ahLst/>
              <a:cxnLst/>
              <a:rect l="l" t="t" r="r" b="b"/>
              <a:pathLst>
                <a:path w="715895" h="796786">
                  <a:moveTo>
                    <a:pt x="0" y="39839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715895" y="203200"/>
                  </a:lnTo>
                  <a:lnTo>
                    <a:pt x="715895" y="593586"/>
                  </a:lnTo>
                  <a:lnTo>
                    <a:pt x="406400" y="593586"/>
                  </a:lnTo>
                  <a:lnTo>
                    <a:pt x="406400" y="796786"/>
                  </a:lnTo>
                  <a:lnTo>
                    <a:pt x="0" y="398393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146050"/>
              <a:ext cx="614295" cy="44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685925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chatbot을 비롯한 언어 모델은 모든 문장의 크기(=토큰의 길이)가 동일한 행렬 형태의 input을 취급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질문마다 각기 길이가 다른데, 따라서 가장 적당한 길이 MAX_LEN을 정해야 함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MAX_LEN에 못 미치는 문장은 pad 토큰을 추가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3314700"/>
            <a:ext cx="18288000" cy="1103605"/>
            <a:chOff x="0" y="0"/>
            <a:chExt cx="24384000" cy="1471473"/>
          </a:xfrm>
        </p:grpSpPr>
        <p:grpSp>
          <p:nvGrpSpPr>
            <p:cNvPr id="12" name="Group 12"/>
            <p:cNvGrpSpPr/>
            <p:nvPr/>
          </p:nvGrpSpPr>
          <p:grpSpPr>
            <a:xfrm>
              <a:off x="5331032" y="0"/>
              <a:ext cx="13993004" cy="1471473"/>
              <a:chOff x="0" y="0"/>
              <a:chExt cx="1973757" cy="2075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73757" cy="207556"/>
              </a:xfrm>
              <a:custGeom>
                <a:avLst/>
                <a:gdLst/>
                <a:ahLst/>
                <a:cxnLst/>
                <a:rect l="l" t="t" r="r" b="b"/>
                <a:pathLst>
                  <a:path w="1973757" h="207556">
                    <a:moveTo>
                      <a:pt x="0" y="0"/>
                    </a:moveTo>
                    <a:lnTo>
                      <a:pt x="1973757" y="0"/>
                    </a:lnTo>
                    <a:lnTo>
                      <a:pt x="1973757" y="207556"/>
                    </a:lnTo>
                    <a:lnTo>
                      <a:pt x="0" y="207556"/>
                    </a:lnTo>
                    <a:close/>
                  </a:path>
                </a:pathLst>
              </a:custGeom>
              <a:solidFill>
                <a:srgbClr val="F4F2F2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973757" cy="2551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200025"/>
              <a:ext cx="24384000" cy="1055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Square"/>
                  <a:ea typeface="Nanum Square"/>
                </a:rPr>
                <a:t>[전처리 전]</a:t>
              </a:r>
            </a:p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Nanum Square"/>
                  <a:ea typeface="Nanum Square"/>
                </a:rPr>
                <a:t>“올 한해는 고려대학교에 좋은 일들만 일어나면 좋겠습니다”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5103267"/>
            <a:ext cx="18288000" cy="1333500"/>
            <a:chOff x="0" y="0"/>
            <a:chExt cx="24384000" cy="1778000"/>
          </a:xfrm>
        </p:grpSpPr>
        <p:grpSp>
          <p:nvGrpSpPr>
            <p:cNvPr id="17" name="Group 17"/>
            <p:cNvGrpSpPr/>
            <p:nvPr/>
          </p:nvGrpSpPr>
          <p:grpSpPr>
            <a:xfrm>
              <a:off x="5331032" y="0"/>
              <a:ext cx="13993004" cy="1778000"/>
              <a:chOff x="0" y="0"/>
              <a:chExt cx="1973757" cy="25079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73757" cy="250792"/>
              </a:xfrm>
              <a:custGeom>
                <a:avLst/>
                <a:gdLst/>
                <a:ahLst/>
                <a:cxnLst/>
                <a:rect l="l" t="t" r="r" b="b"/>
                <a:pathLst>
                  <a:path w="1973757" h="250792">
                    <a:moveTo>
                      <a:pt x="0" y="0"/>
                    </a:moveTo>
                    <a:lnTo>
                      <a:pt x="1973757" y="0"/>
                    </a:lnTo>
                    <a:lnTo>
                      <a:pt x="1973757" y="250792"/>
                    </a:lnTo>
                    <a:lnTo>
                      <a:pt x="0" y="250792"/>
                    </a:lnTo>
                    <a:close/>
                  </a:path>
                </a:pathLst>
              </a:custGeom>
              <a:solidFill>
                <a:srgbClr val="F4F2F2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973757" cy="2984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60325"/>
              <a:ext cx="24384000" cy="1577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Square"/>
                  <a:ea typeface="Nanum Square"/>
                </a:rPr>
                <a:t>[전처리 후]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Square"/>
                  <a:ea typeface="Nanum Square"/>
                </a:rPr>
                <a:t>올, 한, 해, 는, 고려대학교, 에, 좋은, 일, 들, 만, 일어나면, 좋겠습니다</a:t>
              </a:r>
            </a:p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anum Square"/>
                </a:rPr>
                <a:t>=&gt; </a:t>
              </a:r>
              <a:r>
                <a:rPr lang="en-US" sz="2200">
                  <a:solidFill>
                    <a:srgbClr val="000000"/>
                  </a:solidFill>
                  <a:latin typeface="Nanum Square"/>
                  <a:ea typeface="Nanum Square"/>
                </a:rPr>
                <a:t>문장 길이(토큰 개수)=12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250" y="7020184"/>
            <a:ext cx="18288000" cy="1103605"/>
            <a:chOff x="0" y="0"/>
            <a:chExt cx="24384000" cy="1471473"/>
          </a:xfrm>
        </p:grpSpPr>
        <p:grpSp>
          <p:nvGrpSpPr>
            <p:cNvPr id="22" name="Group 22"/>
            <p:cNvGrpSpPr/>
            <p:nvPr/>
          </p:nvGrpSpPr>
          <p:grpSpPr>
            <a:xfrm>
              <a:off x="5195498" y="0"/>
              <a:ext cx="13993004" cy="1471473"/>
              <a:chOff x="0" y="0"/>
              <a:chExt cx="1973757" cy="20755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73757" cy="207556"/>
              </a:xfrm>
              <a:custGeom>
                <a:avLst/>
                <a:gdLst/>
                <a:ahLst/>
                <a:cxnLst/>
                <a:rect l="l" t="t" r="r" b="b"/>
                <a:pathLst>
                  <a:path w="1973757" h="207556">
                    <a:moveTo>
                      <a:pt x="0" y="0"/>
                    </a:moveTo>
                    <a:lnTo>
                      <a:pt x="1973757" y="0"/>
                    </a:lnTo>
                    <a:lnTo>
                      <a:pt x="1973757" y="207556"/>
                    </a:lnTo>
                    <a:lnTo>
                      <a:pt x="0" y="207556"/>
                    </a:lnTo>
                    <a:close/>
                  </a:path>
                </a:pathLst>
              </a:custGeom>
              <a:solidFill>
                <a:srgbClr val="F4F2F2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973757" cy="2551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180961"/>
              <a:ext cx="24384000" cy="102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Nanum Square"/>
                </a:rPr>
                <a:t>[</a:t>
              </a:r>
              <a:r>
                <a:rPr lang="en-US" sz="2200">
                  <a:solidFill>
                    <a:srgbClr val="000000"/>
                  </a:solidFill>
                  <a:latin typeface="Nanum Square Bold"/>
                </a:rPr>
                <a:t>MAX_LEN=15</a:t>
              </a:r>
              <a:r>
                <a:rPr lang="en-US" sz="2200">
                  <a:solidFill>
                    <a:srgbClr val="000000"/>
                  </a:solidFill>
                  <a:latin typeface="Nanum Square"/>
                  <a:ea typeface="Nanum Square"/>
                </a:rPr>
                <a:t>인 경우]</a:t>
              </a:r>
            </a:p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anum Square"/>
                  <a:ea typeface="Nanum Square"/>
                </a:rPr>
                <a:t>올, 한, 해, 는, 고려대학교, 에, 좋은, 일, 들, 만, 일어나면, 좋겠습니다, </a:t>
              </a:r>
              <a:r>
                <a:rPr lang="en-US" sz="2200">
                  <a:solidFill>
                    <a:srgbClr val="000000"/>
                  </a:solidFill>
                  <a:latin typeface="Nanum Square Bold"/>
                </a:rPr>
                <a:t>pad, pad, pad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 rot="-5462102">
            <a:off x="8918697" y="6511052"/>
            <a:ext cx="450606" cy="501522"/>
            <a:chOff x="0" y="0"/>
            <a:chExt cx="715895" cy="7967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15895" cy="796786"/>
            </a:xfrm>
            <a:custGeom>
              <a:avLst/>
              <a:gdLst/>
              <a:ahLst/>
              <a:cxnLst/>
              <a:rect l="l" t="t" r="r" b="b"/>
              <a:pathLst>
                <a:path w="715895" h="796786">
                  <a:moveTo>
                    <a:pt x="0" y="39839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715895" y="203200"/>
                  </a:lnTo>
                  <a:lnTo>
                    <a:pt x="715895" y="593586"/>
                  </a:lnTo>
                  <a:lnTo>
                    <a:pt x="406400" y="593586"/>
                  </a:lnTo>
                  <a:lnTo>
                    <a:pt x="406400" y="796786"/>
                  </a:lnTo>
                  <a:lnTo>
                    <a:pt x="0" y="398393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1600" y="146050"/>
              <a:ext cx="614295" cy="44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</a:t>
            </a:r>
            <a:r>
              <a:rPr lang="ko-KR" alt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- 2)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텍스트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전처리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354756" y="3607848"/>
            <a:ext cx="4114131" cy="2335242"/>
            <a:chOff x="0" y="0"/>
            <a:chExt cx="5485507" cy="311365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485507" cy="3113656"/>
              <a:chOff x="0" y="0"/>
              <a:chExt cx="773748" cy="43919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73748" cy="439191"/>
              </a:xfrm>
              <a:custGeom>
                <a:avLst/>
                <a:gdLst/>
                <a:ahLst/>
                <a:cxnLst/>
                <a:rect l="l" t="t" r="r" b="b"/>
                <a:pathLst>
                  <a:path w="773748" h="439191">
                    <a:moveTo>
                      <a:pt x="0" y="0"/>
                    </a:moveTo>
                    <a:lnTo>
                      <a:pt x="773748" y="0"/>
                    </a:lnTo>
                    <a:lnTo>
                      <a:pt x="773748" y="439191"/>
                    </a:lnTo>
                    <a:lnTo>
                      <a:pt x="0" y="439191"/>
                    </a:lnTo>
                    <a:close/>
                  </a:path>
                </a:pathLst>
              </a:custGeom>
              <a:solidFill>
                <a:srgbClr val="E1DAD6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73748" cy="486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501604"/>
              <a:ext cx="5464238" cy="1127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69"/>
                </a:lnSpc>
                <a:spcBef>
                  <a:spcPct val="0"/>
                </a:spcBef>
              </a:pPr>
              <a:r>
                <a:rPr lang="en-US" sz="5049">
                  <a:solidFill>
                    <a:srgbClr val="FDFDFD"/>
                  </a:solidFill>
                  <a:latin typeface="210 네버랜드"/>
                </a:rPr>
                <a:t>26.52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4539" y="1990387"/>
              <a:ext cx="37551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FDFDFD"/>
                  </a:solidFill>
                  <a:ea typeface="Nanum Square"/>
                </a:rPr>
                <a:t>문장의</a:t>
              </a:r>
              <a:r>
                <a:rPr lang="en-US" sz="2400" dirty="0">
                  <a:solidFill>
                    <a:srgbClr val="FDFDFD"/>
                  </a:solidFill>
                  <a:ea typeface="Nanum Square"/>
                </a:rPr>
                <a:t> </a:t>
              </a:r>
              <a:r>
                <a:rPr lang="en-US" sz="2400" dirty="0" err="1">
                  <a:solidFill>
                    <a:srgbClr val="FDFDFD"/>
                  </a:solidFill>
                  <a:ea typeface="Nanum Square"/>
                </a:rPr>
                <a:t>평균</a:t>
              </a:r>
              <a:r>
                <a:rPr lang="en-US" sz="2400" dirty="0">
                  <a:solidFill>
                    <a:srgbClr val="FDFDFD"/>
                  </a:solidFill>
                  <a:ea typeface="Nanum Square"/>
                </a:rPr>
                <a:t> </a:t>
              </a:r>
              <a:r>
                <a:rPr lang="en-US" sz="2400" dirty="0" err="1">
                  <a:solidFill>
                    <a:srgbClr val="FDFDFD"/>
                  </a:solidFill>
                  <a:ea typeface="Nanum Square"/>
                </a:rPr>
                <a:t>길이</a:t>
              </a:r>
              <a:endParaRPr lang="en-US" sz="2400" dirty="0">
                <a:solidFill>
                  <a:srgbClr val="FDFDFD"/>
                </a:solidFill>
                <a:ea typeface="Nanum Square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54756" y="6423549"/>
            <a:ext cx="4114131" cy="2335242"/>
            <a:chOff x="0" y="0"/>
            <a:chExt cx="5485507" cy="311365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485507" cy="3113656"/>
              <a:chOff x="0" y="0"/>
              <a:chExt cx="773748" cy="43919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73748" cy="439191"/>
              </a:xfrm>
              <a:custGeom>
                <a:avLst/>
                <a:gdLst/>
                <a:ahLst/>
                <a:cxnLst/>
                <a:rect l="l" t="t" r="r" b="b"/>
                <a:pathLst>
                  <a:path w="773748" h="439191">
                    <a:moveTo>
                      <a:pt x="0" y="0"/>
                    </a:moveTo>
                    <a:lnTo>
                      <a:pt x="773748" y="0"/>
                    </a:lnTo>
                    <a:lnTo>
                      <a:pt x="773748" y="439191"/>
                    </a:lnTo>
                    <a:lnTo>
                      <a:pt x="0" y="439191"/>
                    </a:lnTo>
                    <a:close/>
                  </a:path>
                </a:pathLst>
              </a:custGeom>
              <a:solidFill>
                <a:srgbClr val="D8BAA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773748" cy="486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01604"/>
              <a:ext cx="5464238" cy="1127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69"/>
                </a:lnSpc>
                <a:spcBef>
                  <a:spcPct val="0"/>
                </a:spcBef>
              </a:pPr>
              <a:r>
                <a:rPr lang="en-US" sz="5049">
                  <a:solidFill>
                    <a:srgbClr val="FDFDFD"/>
                  </a:solidFill>
                  <a:latin typeface="210 네버랜드"/>
                </a:rPr>
                <a:t>154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51418"/>
              <a:ext cx="546423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FDFDFD"/>
                  </a:solidFill>
                  <a:ea typeface="Nanum Square"/>
                </a:rPr>
                <a:t>문장</a:t>
              </a:r>
              <a:r>
                <a:rPr lang="en-US" sz="2400" dirty="0">
                  <a:solidFill>
                    <a:srgbClr val="FDFDFD"/>
                  </a:solidFill>
                  <a:ea typeface="Nanum Square"/>
                </a:rPr>
                <a:t> </a:t>
              </a:r>
              <a:r>
                <a:rPr lang="en-US" sz="2400" dirty="0" err="1">
                  <a:solidFill>
                    <a:srgbClr val="FDFDFD"/>
                  </a:solidFill>
                  <a:ea typeface="Nanum Square"/>
                </a:rPr>
                <a:t>길이의</a:t>
              </a:r>
              <a:r>
                <a:rPr lang="en-US" sz="2400" dirty="0">
                  <a:solidFill>
                    <a:srgbClr val="FDFDFD"/>
                  </a:solidFill>
                  <a:ea typeface="Nanum Square"/>
                </a:rPr>
                <a:t> </a:t>
              </a:r>
              <a:r>
                <a:rPr lang="en-US" sz="2400" dirty="0" err="1">
                  <a:solidFill>
                    <a:srgbClr val="FDFDFD"/>
                  </a:solidFill>
                  <a:ea typeface="Nanum Square"/>
                </a:rPr>
                <a:t>최댓값</a:t>
              </a:r>
              <a:endParaRPr lang="en-US" sz="2400" dirty="0">
                <a:solidFill>
                  <a:srgbClr val="FDFDFD"/>
                </a:solidFill>
                <a:ea typeface="Nanum Square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20155" y="6157960"/>
            <a:ext cx="4439145" cy="2643235"/>
            <a:chOff x="0" y="0"/>
            <a:chExt cx="834874" cy="4971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34874" cy="497115"/>
            </a:xfrm>
            <a:custGeom>
              <a:avLst/>
              <a:gdLst/>
              <a:ahLst/>
              <a:cxnLst/>
              <a:rect l="l" t="t" r="r" b="b"/>
              <a:pathLst>
                <a:path w="834874" h="497115">
                  <a:moveTo>
                    <a:pt x="0" y="0"/>
                  </a:moveTo>
                  <a:lnTo>
                    <a:pt x="834874" y="0"/>
                  </a:lnTo>
                  <a:lnTo>
                    <a:pt x="834874" y="497115"/>
                  </a:lnTo>
                  <a:lnTo>
                    <a:pt x="0" y="497115"/>
                  </a:lnTo>
                  <a:close/>
                </a:path>
              </a:pathLst>
            </a:custGeom>
            <a:solidFill>
              <a:srgbClr val="C6A28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34874" cy="554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820155" y="3514725"/>
            <a:ext cx="4439145" cy="2335242"/>
            <a:chOff x="0" y="0"/>
            <a:chExt cx="5918860" cy="311365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918860" cy="3113656"/>
              <a:chOff x="0" y="0"/>
              <a:chExt cx="834874" cy="43919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34874" cy="439191"/>
              </a:xfrm>
              <a:custGeom>
                <a:avLst/>
                <a:gdLst/>
                <a:ahLst/>
                <a:cxnLst/>
                <a:rect l="l" t="t" r="r" b="b"/>
                <a:pathLst>
                  <a:path w="834874" h="439191">
                    <a:moveTo>
                      <a:pt x="0" y="0"/>
                    </a:moveTo>
                    <a:lnTo>
                      <a:pt x="834874" y="0"/>
                    </a:lnTo>
                    <a:lnTo>
                      <a:pt x="834874" y="439191"/>
                    </a:lnTo>
                    <a:lnTo>
                      <a:pt x="0" y="439191"/>
                    </a:lnTo>
                    <a:close/>
                  </a:path>
                </a:pathLst>
              </a:custGeom>
              <a:solidFill>
                <a:srgbClr val="D8BAA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34874" cy="486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501604"/>
              <a:ext cx="5895910" cy="1127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69"/>
                </a:lnSpc>
                <a:spcBef>
                  <a:spcPct val="0"/>
                </a:spcBef>
              </a:pPr>
              <a:r>
                <a:rPr lang="en-US" sz="5049">
                  <a:solidFill>
                    <a:srgbClr val="FDFDFD"/>
                  </a:solidFill>
                  <a:latin typeface="210 네버랜드"/>
                </a:rPr>
                <a:t>23.12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851418"/>
              <a:ext cx="589591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DFDFD"/>
                  </a:solidFill>
                  <a:ea typeface="Nanum Square"/>
                </a:rPr>
                <a:t>문장 길이의 표준편차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5864708" y="3607848"/>
            <a:ext cx="6559627" cy="5150943"/>
          </a:xfrm>
          <a:custGeom>
            <a:avLst/>
            <a:gdLst/>
            <a:ahLst/>
            <a:cxnLst/>
            <a:rect l="l" t="t" r="r" b="b"/>
            <a:pathLst>
              <a:path w="6559627" h="5150943">
                <a:moveTo>
                  <a:pt x="0" y="0"/>
                </a:moveTo>
                <a:lnTo>
                  <a:pt x="6559626" y="0"/>
                </a:lnTo>
                <a:lnTo>
                  <a:pt x="6559626" y="5150943"/>
                </a:lnTo>
                <a:lnTo>
                  <a:pt x="0" y="515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028700" y="1685925"/>
            <a:ext cx="162306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적절한 MAX_LEN을 찾아보기 위해 간단한 EDA 진행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아래 수치들, right skewed한 분포를 감안했을 때 </a:t>
            </a:r>
            <a:r>
              <a:rPr lang="en-US" sz="2499">
                <a:solidFill>
                  <a:srgbClr val="000000"/>
                </a:solidFill>
                <a:latin typeface="Nanum Square Bold"/>
              </a:rPr>
              <a:t>MAX_LEN=50</a:t>
            </a:r>
            <a:r>
              <a:rPr lang="en-US" sz="2499">
                <a:solidFill>
                  <a:srgbClr val="000000"/>
                </a:solidFill>
                <a:ea typeface="Nanum Square"/>
              </a:rPr>
              <a:t>으로 설정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20155" y="6291538"/>
            <a:ext cx="4439145" cy="87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049">
                <a:solidFill>
                  <a:srgbClr val="FDFDFD"/>
                </a:solidFill>
                <a:latin typeface="210 네버랜드"/>
              </a:rPr>
              <a:t>89.07%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94949" y="7314992"/>
            <a:ext cx="3669228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DFDFD"/>
                </a:solidFill>
                <a:ea typeface="Nanum Square"/>
              </a:rPr>
              <a:t>전체 문장 중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DFDFD"/>
                </a:solidFill>
                <a:latin typeface="Nanum Square"/>
                <a:ea typeface="Nanum Square"/>
              </a:rPr>
              <a:t>길이가 50 이하인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DFDFD"/>
                </a:solidFill>
                <a:ea typeface="Nanum Square"/>
              </a:rPr>
              <a:t>문장의 비율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</a:t>
            </a:r>
            <a:r>
              <a:rPr lang="ko-KR" alt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- 2)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텍스트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전처리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776166" y="3885473"/>
            <a:ext cx="1219945" cy="1056560"/>
            <a:chOff x="0" y="0"/>
            <a:chExt cx="1626593" cy="1408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6593" cy="1408746"/>
            </a:xfrm>
            <a:custGeom>
              <a:avLst/>
              <a:gdLst/>
              <a:ahLst/>
              <a:cxnLst/>
              <a:rect l="l" t="t" r="r" b="b"/>
              <a:pathLst>
                <a:path w="1626593" h="1408746">
                  <a:moveTo>
                    <a:pt x="0" y="0"/>
                  </a:moveTo>
                  <a:lnTo>
                    <a:pt x="1626593" y="0"/>
                  </a:lnTo>
                  <a:lnTo>
                    <a:pt x="1626593" y="1408746"/>
                  </a:lnTo>
                  <a:lnTo>
                    <a:pt x="0" y="140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129" r="-4129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3639" y="341046"/>
              <a:ext cx="1339315" cy="898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DM Sans"/>
                </a:rPr>
                <a:t>train</a:t>
              </a:r>
            </a:p>
            <a:p>
              <a:pPr algn="ctr">
                <a:lnSpc>
                  <a:spcPts val="2639"/>
                </a:lnSpc>
                <a:spcBef>
                  <a:spcPct val="0"/>
                </a:spcBef>
              </a:pPr>
              <a:r>
                <a:rPr lang="en-US" sz="2199" spc="-87">
                  <a:solidFill>
                    <a:srgbClr val="FFFFFF"/>
                  </a:solidFill>
                  <a:latin typeface="DM Sans"/>
                </a:rPr>
                <a:t>data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5499" y="4046829"/>
            <a:ext cx="2961807" cy="640353"/>
            <a:chOff x="0" y="-1"/>
            <a:chExt cx="1097565" cy="2372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"/>
              <a:ext cx="1097565" cy="237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dirty="0" err="1">
                  <a:solidFill>
                    <a:srgbClr val="000000"/>
                  </a:solidFill>
                  <a:ea typeface="Nanum Square"/>
                </a:rPr>
                <a:t>성적</a:t>
              </a:r>
              <a:endParaRPr lang="en-US" sz="2300" dirty="0">
                <a:solidFill>
                  <a:srgbClr val="000000"/>
                </a:solidFill>
                <a:ea typeface="Nanum Square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5499" y="4873719"/>
            <a:ext cx="2961807" cy="678567"/>
            <a:chOff x="0" y="-14162"/>
            <a:chExt cx="1097565" cy="2514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4162"/>
              <a:ext cx="1097565" cy="251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dirty="0" err="1">
                  <a:solidFill>
                    <a:srgbClr val="000000"/>
                  </a:solidFill>
                  <a:ea typeface="Nanum Square"/>
                </a:rPr>
                <a:t>블랙보드</a:t>
              </a:r>
              <a:r>
                <a:rPr lang="en-US" sz="2300" dirty="0">
                  <a:solidFill>
                    <a:srgbClr val="000000"/>
                  </a:solidFill>
                  <a:ea typeface="Nanum Square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Square"/>
                </a:rPr>
                <a:t>기능</a:t>
              </a:r>
              <a:endParaRPr lang="en-US" sz="2300" dirty="0">
                <a:solidFill>
                  <a:srgbClr val="000000"/>
                </a:solidFill>
                <a:ea typeface="Nanum Square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5499" y="5738821"/>
            <a:ext cx="2961807" cy="678569"/>
            <a:chOff x="0" y="-14163"/>
            <a:chExt cx="1097565" cy="2514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C6A28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4163"/>
              <a:ext cx="1097565" cy="25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dirty="0" err="1">
                  <a:solidFill>
                    <a:srgbClr val="000000"/>
                  </a:solidFill>
                  <a:ea typeface="Nanum Square"/>
                </a:rPr>
                <a:t>도구</a:t>
              </a:r>
              <a:endParaRPr lang="en-US" sz="2300" dirty="0">
                <a:solidFill>
                  <a:srgbClr val="000000"/>
                </a:solidFill>
                <a:ea typeface="Nanum Square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5499" y="6635896"/>
            <a:ext cx="2961807" cy="646597"/>
            <a:chOff x="0" y="-2315"/>
            <a:chExt cx="1097565" cy="2396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B8B895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315"/>
              <a:ext cx="1097565" cy="239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dirty="0" err="1">
                  <a:solidFill>
                    <a:srgbClr val="000000"/>
                  </a:solidFill>
                  <a:ea typeface="Nanum Square"/>
                </a:rPr>
                <a:t>오류</a:t>
              </a:r>
              <a:endParaRPr lang="en-US" sz="2300" dirty="0">
                <a:solidFill>
                  <a:srgbClr val="000000"/>
                </a:solidFill>
                <a:ea typeface="Nanum Square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05499" y="3177391"/>
            <a:ext cx="2961807" cy="644687"/>
            <a:chOff x="0" y="-1607"/>
            <a:chExt cx="1097565" cy="2389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607"/>
              <a:ext cx="1097565" cy="238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dirty="0" err="1">
                  <a:solidFill>
                    <a:srgbClr val="000000"/>
                  </a:solidFill>
                  <a:ea typeface="Nanum Square"/>
                </a:rPr>
                <a:t>수업</a:t>
              </a:r>
              <a:endParaRPr lang="en-US" sz="2300" dirty="0">
                <a:solidFill>
                  <a:srgbClr val="000000"/>
                </a:solidFill>
                <a:ea typeface="Nanum Square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5499" y="7509040"/>
            <a:ext cx="2961807" cy="646597"/>
            <a:chOff x="0" y="-2315"/>
            <a:chExt cx="1097565" cy="23961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86866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315"/>
              <a:ext cx="1097565" cy="239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dirty="0" err="1">
                  <a:solidFill>
                    <a:srgbClr val="000000"/>
                  </a:solidFill>
                  <a:ea typeface="Nanum Square"/>
                </a:rPr>
                <a:t>기타</a:t>
              </a:r>
              <a:endParaRPr lang="en-US" sz="2300" dirty="0">
                <a:solidFill>
                  <a:srgbClr val="000000"/>
                </a:solidFill>
                <a:ea typeface="Nanum Square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60887" y="3562937"/>
            <a:ext cx="4107351" cy="1845783"/>
            <a:chOff x="0" y="19050"/>
            <a:chExt cx="5476468" cy="2461044"/>
          </a:xfrm>
        </p:grpSpPr>
        <p:sp>
          <p:nvSpPr>
            <p:cNvPr id="29" name="AutoShape 29"/>
            <p:cNvSpPr/>
            <p:nvPr/>
          </p:nvSpPr>
          <p:spPr>
            <a:xfrm>
              <a:off x="0" y="19050"/>
              <a:ext cx="5476468" cy="0"/>
            </a:xfrm>
            <a:prstGeom prst="line">
              <a:avLst/>
            </a:prstGeom>
            <a:ln w="38100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0" y="2480094"/>
              <a:ext cx="5476468" cy="0"/>
            </a:xfrm>
            <a:prstGeom prst="line">
              <a:avLst/>
            </a:prstGeom>
            <a:ln w="38100" cap="flat">
              <a:solidFill>
                <a:srgbClr val="D8BAA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37403" y="120015"/>
              <a:ext cx="5262867" cy="2277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8"/>
                </a:lnSpc>
              </a:pPr>
              <a:r>
                <a:rPr lang="en-US" sz="1779" dirty="0">
                  <a:solidFill>
                    <a:srgbClr val="000000"/>
                  </a:solidFill>
                  <a:latin typeface="Nanum Square Bold"/>
                </a:rPr>
                <a:t>[column info]</a:t>
              </a:r>
            </a:p>
            <a:p>
              <a:pPr marL="384136" lvl="1" indent="-192068">
                <a:lnSpc>
                  <a:spcPts val="2668"/>
                </a:lnSpc>
                <a:buFont typeface="Arial"/>
                <a:buChar char="•"/>
              </a:pPr>
              <a:r>
                <a:rPr lang="en-US" sz="1779" dirty="0" err="1">
                  <a:solidFill>
                    <a:srgbClr val="000000"/>
                  </a:solidFill>
                  <a:latin typeface="Nanum Square"/>
                  <a:ea typeface="Nanum Square"/>
                </a:rPr>
                <a:t>summary_text_q</a:t>
              </a:r>
              <a:r>
                <a:rPr lang="en-US" sz="1779" dirty="0">
                  <a:solidFill>
                    <a:srgbClr val="000000"/>
                  </a:solidFill>
                  <a:latin typeface="Nanum Square"/>
                  <a:ea typeface="Nanum Square"/>
                </a:rPr>
                <a:t>: </a:t>
              </a:r>
              <a:r>
                <a:rPr lang="en-US" sz="1779" dirty="0" err="1">
                  <a:solidFill>
                    <a:srgbClr val="000000"/>
                  </a:solidFill>
                  <a:latin typeface="Nanum Square"/>
                  <a:ea typeface="Nanum Square"/>
                </a:rPr>
                <a:t>질문</a:t>
              </a:r>
              <a:r>
                <a:rPr lang="en-US" sz="1779" dirty="0">
                  <a:solidFill>
                    <a:srgbClr val="000000"/>
                  </a:solidFill>
                  <a:latin typeface="Nanum Square"/>
                  <a:ea typeface="Nanum Square"/>
                </a:rPr>
                <a:t> </a:t>
              </a:r>
              <a:r>
                <a:rPr lang="en-US" sz="1779" dirty="0" err="1">
                  <a:solidFill>
                    <a:srgbClr val="000000"/>
                  </a:solidFill>
                  <a:latin typeface="Nanum Square"/>
                  <a:ea typeface="Nanum Square"/>
                </a:rPr>
                <a:t>요약</a:t>
              </a:r>
              <a:r>
                <a:rPr lang="en-US" sz="1779" dirty="0">
                  <a:solidFill>
                    <a:srgbClr val="000000"/>
                  </a:solidFill>
                  <a:latin typeface="Nanum Square"/>
                  <a:ea typeface="Nanum Square"/>
                </a:rPr>
                <a:t> </a:t>
              </a:r>
              <a:r>
                <a:rPr lang="en-US" sz="1779" dirty="0" err="1">
                  <a:solidFill>
                    <a:srgbClr val="000000"/>
                  </a:solidFill>
                  <a:latin typeface="Nanum Square"/>
                  <a:ea typeface="Nanum Square"/>
                </a:rPr>
                <a:t>텍스트</a:t>
              </a:r>
              <a:endParaRPr lang="en-US" sz="1779" dirty="0">
                <a:solidFill>
                  <a:srgbClr val="000000"/>
                </a:solidFill>
                <a:latin typeface="Nanum Square"/>
                <a:ea typeface="Nanum Square"/>
              </a:endParaRPr>
            </a:p>
            <a:p>
              <a:pPr marL="384136" lvl="1" indent="-192068">
                <a:lnSpc>
                  <a:spcPts val="2668"/>
                </a:lnSpc>
                <a:buFont typeface="Arial"/>
                <a:buChar char="•"/>
              </a:pPr>
              <a:r>
                <a:rPr lang="en-US" sz="1779" dirty="0">
                  <a:solidFill>
                    <a:srgbClr val="000000"/>
                  </a:solidFill>
                  <a:latin typeface="Nanum Square"/>
                </a:rPr>
                <a:t>label: category</a:t>
              </a:r>
            </a:p>
            <a:p>
              <a:pPr>
                <a:lnSpc>
                  <a:spcPts val="2668"/>
                </a:lnSpc>
              </a:pPr>
              <a:r>
                <a:rPr lang="en-US" sz="1779" dirty="0">
                  <a:solidFill>
                    <a:srgbClr val="000000"/>
                  </a:solidFill>
                  <a:latin typeface="Nanum Square Bold"/>
                </a:rPr>
                <a:t>[train, </a:t>
              </a:r>
              <a:r>
                <a:rPr lang="en-US" sz="1779" dirty="0" err="1">
                  <a:solidFill>
                    <a:srgbClr val="000000"/>
                  </a:solidFill>
                  <a:latin typeface="Nanum Square Bold"/>
                </a:rPr>
                <a:t>val</a:t>
              </a:r>
              <a:r>
                <a:rPr lang="en-US" sz="1779" dirty="0">
                  <a:solidFill>
                    <a:srgbClr val="000000"/>
                  </a:solidFill>
                  <a:latin typeface="Nanum Square Bold"/>
                </a:rPr>
                <a:t>, test split]</a:t>
              </a:r>
            </a:p>
            <a:p>
              <a:pPr marL="384136" lvl="1" indent="-192068">
                <a:lnSpc>
                  <a:spcPts val="2668"/>
                </a:lnSpc>
                <a:buFont typeface="Arial"/>
                <a:buChar char="•"/>
              </a:pPr>
              <a:r>
                <a:rPr lang="en-US" sz="1779" dirty="0">
                  <a:solidFill>
                    <a:srgbClr val="000000"/>
                  </a:solidFill>
                  <a:latin typeface="Nanum Square"/>
                </a:rPr>
                <a:t>0.7 : 0.2 : 0.1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260887" y="5681565"/>
            <a:ext cx="4107351" cy="1874358"/>
            <a:chOff x="0" y="0"/>
            <a:chExt cx="5476468" cy="2499144"/>
          </a:xfrm>
        </p:grpSpPr>
        <p:sp>
          <p:nvSpPr>
            <p:cNvPr id="33" name="AutoShape 33"/>
            <p:cNvSpPr/>
            <p:nvPr/>
          </p:nvSpPr>
          <p:spPr>
            <a:xfrm>
              <a:off x="0" y="19050"/>
              <a:ext cx="5476468" cy="0"/>
            </a:xfrm>
            <a:prstGeom prst="line">
              <a:avLst/>
            </a:prstGeom>
            <a:ln w="38100" cap="flat">
              <a:solidFill>
                <a:srgbClr val="86866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4" name="AutoShape 34"/>
            <p:cNvSpPr/>
            <p:nvPr/>
          </p:nvSpPr>
          <p:spPr>
            <a:xfrm>
              <a:off x="0" y="2480094"/>
              <a:ext cx="5476468" cy="0"/>
            </a:xfrm>
            <a:prstGeom prst="line">
              <a:avLst/>
            </a:prstGeom>
            <a:ln w="38100" cap="flat">
              <a:solidFill>
                <a:srgbClr val="86866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37402" y="120015"/>
              <a:ext cx="5262866" cy="218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8"/>
                </a:lnSpc>
              </a:pPr>
              <a:r>
                <a:rPr lang="en-US" sz="1779">
                  <a:solidFill>
                    <a:srgbClr val="000000"/>
                  </a:solidFill>
                  <a:latin typeface="Nanum Square Bold"/>
                </a:rPr>
                <a:t>framework</a:t>
              </a:r>
              <a:r>
                <a:rPr lang="en-US" sz="1779">
                  <a:solidFill>
                    <a:srgbClr val="000000"/>
                  </a:solidFill>
                  <a:latin typeface="Nanum Square"/>
                </a:rPr>
                <a:t>= keras</a:t>
              </a:r>
            </a:p>
            <a:p>
              <a:pPr>
                <a:lnSpc>
                  <a:spcPts val="2668"/>
                </a:lnSpc>
              </a:pPr>
              <a:r>
                <a:rPr lang="en-US" sz="1779">
                  <a:solidFill>
                    <a:srgbClr val="000000"/>
                  </a:solidFill>
                  <a:latin typeface="Nanum Square Bold"/>
                </a:rPr>
                <a:t>MAX_LEN</a:t>
              </a:r>
              <a:r>
                <a:rPr lang="en-US" sz="1779">
                  <a:solidFill>
                    <a:srgbClr val="000000"/>
                  </a:solidFill>
                  <a:latin typeface="Nanum Square"/>
                </a:rPr>
                <a:t>= 50</a:t>
              </a:r>
            </a:p>
            <a:p>
              <a:pPr>
                <a:lnSpc>
                  <a:spcPts val="2668"/>
                </a:lnSpc>
              </a:pPr>
              <a:r>
                <a:rPr lang="en-US" sz="1779">
                  <a:solidFill>
                    <a:srgbClr val="000000"/>
                  </a:solidFill>
                  <a:latin typeface="Nanum Square Bold"/>
                </a:rPr>
                <a:t>dropout_prob</a:t>
              </a:r>
              <a:r>
                <a:rPr lang="en-US" sz="1779">
                  <a:solidFill>
                    <a:srgbClr val="000000"/>
                  </a:solidFill>
                  <a:latin typeface="Nanum Square"/>
                </a:rPr>
                <a:t>= 0.5</a:t>
              </a:r>
            </a:p>
            <a:p>
              <a:pPr>
                <a:lnSpc>
                  <a:spcPts val="2668"/>
                </a:lnSpc>
              </a:pPr>
              <a:r>
                <a:rPr lang="en-US" sz="1779">
                  <a:solidFill>
                    <a:srgbClr val="000000"/>
                  </a:solidFill>
                  <a:latin typeface="Nanum Square Bold"/>
                </a:rPr>
                <a:t>EMB_SIZE</a:t>
              </a:r>
              <a:r>
                <a:rPr lang="en-US" sz="1779">
                  <a:solidFill>
                    <a:srgbClr val="000000"/>
                  </a:solidFill>
                  <a:latin typeface="Nanum Square"/>
                </a:rPr>
                <a:t>=128</a:t>
              </a:r>
            </a:p>
            <a:p>
              <a:pPr>
                <a:lnSpc>
                  <a:spcPts val="2668"/>
                </a:lnSpc>
              </a:pPr>
              <a:r>
                <a:rPr lang="en-US" sz="1779">
                  <a:solidFill>
                    <a:srgbClr val="000000"/>
                  </a:solidFill>
                  <a:latin typeface="Nanum Square Bold"/>
                </a:rPr>
                <a:t>EPOCH</a:t>
              </a:r>
              <a:r>
                <a:rPr lang="en-US" sz="1779">
                  <a:solidFill>
                    <a:srgbClr val="000000"/>
                  </a:solidFill>
                  <a:latin typeface="Nanum Square"/>
                </a:rPr>
                <a:t>=30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28700" y="1829816"/>
            <a:ext cx="15572042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333333"/>
                </a:solidFill>
                <a:latin typeface="Nanum Square Bold"/>
              </a:rPr>
              <a:t>GOAL</a:t>
            </a:r>
            <a:r>
              <a:rPr lang="en-US" sz="2400">
                <a:solidFill>
                  <a:srgbClr val="333333"/>
                </a:solidFill>
                <a:latin typeface="Nanum Square"/>
                <a:ea typeface="Nanum Square"/>
              </a:rPr>
              <a:t>: 사용자가 질문을 입력하면, 이 질문의 category를 아래 6가지 category 중 하나로 분류해주는 classifier 구현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726853" y="3177393"/>
            <a:ext cx="4159307" cy="65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1779">
                <a:solidFill>
                  <a:srgbClr val="000000"/>
                </a:solidFill>
                <a:latin typeface="Nanum Square"/>
                <a:ea typeface="Nanum Square"/>
              </a:rPr>
              <a:t>강의계획서, 출석, 출석부, 강의자료, 청강, 과제, 수강신청, 코스, 녹화강의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106246" y="2604261"/>
            <a:ext cx="1400522" cy="37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022">
                <a:solidFill>
                  <a:srgbClr val="000000"/>
                </a:solidFill>
                <a:latin typeface="Nanum Square Bold"/>
              </a:rPr>
              <a:t>tag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26853" y="4173763"/>
            <a:ext cx="4285096" cy="32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1779">
                <a:solidFill>
                  <a:srgbClr val="000000"/>
                </a:solidFill>
                <a:latin typeface="Nanum Square"/>
                <a:ea typeface="Nanum Square"/>
              </a:rPr>
              <a:t>성적, 채점, 시험, 퀴즈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26853" y="4877615"/>
            <a:ext cx="4285096" cy="65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1779">
                <a:solidFill>
                  <a:srgbClr val="000000"/>
                </a:solidFill>
                <a:latin typeface="Nanum Square"/>
                <a:ea typeface="Nanum Square"/>
              </a:rPr>
              <a:t>게시물, 공지사항, 협업툴, 코스, 설문, 사용자 등록, 메뉴바, 설문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726853" y="5742719"/>
            <a:ext cx="4285096" cy="65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1779">
                <a:solidFill>
                  <a:srgbClr val="000000"/>
                </a:solidFill>
                <a:latin typeface="Nanum Square"/>
                <a:ea typeface="Nanum Square"/>
              </a:rPr>
              <a:t>zoom, collaborate, lockdown browser, 표절검사, commons, youtube, kaltura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726853" y="6796326"/>
            <a:ext cx="4285096" cy="32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1779">
                <a:solidFill>
                  <a:srgbClr val="000000"/>
                </a:solidFill>
                <a:latin typeface="Nanum Square"/>
                <a:ea typeface="Nanum Square"/>
              </a:rPr>
              <a:t>로그인, 콘텐츠오류, 시스템오류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663959" y="7480966"/>
            <a:ext cx="4285096" cy="65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1779">
                <a:solidFill>
                  <a:srgbClr val="000000"/>
                </a:solidFill>
                <a:latin typeface="Nanum Square"/>
                <a:ea typeface="Nanum Square"/>
              </a:rPr>
              <a:t>법정의무교육, 졸업생권한, 데이터삭제, 이메일, 설정, 어플, 용량, 조교권한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986141" y="2604261"/>
            <a:ext cx="1400522" cy="3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022" dirty="0">
                <a:solidFill>
                  <a:srgbClr val="000000"/>
                </a:solidFill>
                <a:latin typeface="Nanum Square Bold"/>
              </a:rPr>
              <a:t>category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0646011" y="5919207"/>
            <a:ext cx="1480255" cy="1432302"/>
            <a:chOff x="0" y="0"/>
            <a:chExt cx="1973673" cy="1909736"/>
          </a:xfrm>
        </p:grpSpPr>
        <p:grpSp>
          <p:nvGrpSpPr>
            <p:cNvPr id="46" name="Group 46"/>
            <p:cNvGrpSpPr/>
            <p:nvPr/>
          </p:nvGrpSpPr>
          <p:grpSpPr>
            <a:xfrm>
              <a:off x="245161" y="197810"/>
              <a:ext cx="1483582" cy="1483582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6866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723204" y="0"/>
              <a:ext cx="527495" cy="395621"/>
              <a:chOff x="0" y="0"/>
              <a:chExt cx="812800" cy="6096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203200" y="0"/>
                    </a:moveTo>
                    <a:lnTo>
                      <a:pt x="609600" y="0"/>
                    </a:lnTo>
                    <a:lnTo>
                      <a:pt x="8128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86866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79874">
              <a:off x="1315904" y="225152"/>
              <a:ext cx="527495" cy="395621"/>
              <a:chOff x="0" y="0"/>
              <a:chExt cx="812800" cy="6096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203200" y="0"/>
                    </a:moveTo>
                    <a:lnTo>
                      <a:pt x="609600" y="0"/>
                    </a:lnTo>
                    <a:lnTo>
                      <a:pt x="8128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86866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6066683">
              <a:off x="1464995" y="889935"/>
              <a:ext cx="527495" cy="395621"/>
              <a:chOff x="0" y="0"/>
              <a:chExt cx="812800" cy="6096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203200" y="0"/>
                    </a:moveTo>
                    <a:lnTo>
                      <a:pt x="609600" y="0"/>
                    </a:lnTo>
                    <a:lnTo>
                      <a:pt x="8128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86866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9526026">
              <a:off x="1040686" y="1432025"/>
              <a:ext cx="527495" cy="395621"/>
              <a:chOff x="0" y="0"/>
              <a:chExt cx="812800" cy="6096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203200" y="0"/>
                    </a:moveTo>
                    <a:lnTo>
                      <a:pt x="609600" y="0"/>
                    </a:lnTo>
                    <a:lnTo>
                      <a:pt x="8128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86866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-8853425">
              <a:off x="335514" y="1390799"/>
              <a:ext cx="527495" cy="395621"/>
              <a:chOff x="0" y="0"/>
              <a:chExt cx="812800" cy="6096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203200" y="0"/>
                    </a:moveTo>
                    <a:lnTo>
                      <a:pt x="609600" y="0"/>
                    </a:lnTo>
                    <a:lnTo>
                      <a:pt x="8128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86866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5815982">
              <a:off x="-35546" y="821982"/>
              <a:ext cx="527495" cy="395621"/>
              <a:chOff x="0" y="0"/>
              <a:chExt cx="812800" cy="6096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203200" y="0"/>
                    </a:moveTo>
                    <a:lnTo>
                      <a:pt x="609600" y="0"/>
                    </a:lnTo>
                    <a:lnTo>
                      <a:pt x="8128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86866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-2385490">
              <a:off x="141854" y="205832"/>
              <a:ext cx="527495" cy="395621"/>
              <a:chOff x="0" y="0"/>
              <a:chExt cx="812800" cy="6096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203200" y="0"/>
                    </a:moveTo>
                    <a:lnTo>
                      <a:pt x="609600" y="0"/>
                    </a:lnTo>
                    <a:lnTo>
                      <a:pt x="8128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86866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70" name="TextBox 70"/>
            <p:cNvSpPr txBox="1"/>
            <p:nvPr/>
          </p:nvSpPr>
          <p:spPr>
            <a:xfrm>
              <a:off x="317179" y="453312"/>
              <a:ext cx="1339315" cy="898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DM Sans"/>
                </a:rPr>
                <a:t>train</a:t>
              </a:r>
            </a:p>
            <a:p>
              <a:pPr algn="ctr">
                <a:lnSpc>
                  <a:spcPts val="2639"/>
                </a:lnSpc>
                <a:spcBef>
                  <a:spcPct val="0"/>
                </a:spcBef>
              </a:pPr>
              <a:r>
                <a:rPr lang="en-US" sz="2199" spc="-87">
                  <a:solidFill>
                    <a:srgbClr val="FFFFFF"/>
                  </a:solidFill>
                  <a:latin typeface="DM Sans"/>
                </a:rPr>
                <a:t>setting</a:t>
              </a:r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- 3) category classifier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1771650"/>
            <a:ext cx="5277013" cy="7140719"/>
          </a:xfrm>
          <a:custGeom>
            <a:avLst/>
            <a:gdLst/>
            <a:ahLst/>
            <a:cxnLst/>
            <a:rect l="l" t="t" r="r" b="b"/>
            <a:pathLst>
              <a:path w="5277013" h="7140719">
                <a:moveTo>
                  <a:pt x="0" y="0"/>
                </a:moveTo>
                <a:lnTo>
                  <a:pt x="5277013" y="0"/>
                </a:lnTo>
                <a:lnTo>
                  <a:pt x="5277013" y="7140719"/>
                </a:lnTo>
                <a:lnTo>
                  <a:pt x="0" y="7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760382" y="2244730"/>
            <a:ext cx="828495" cy="545783"/>
            <a:chOff x="0" y="0"/>
            <a:chExt cx="155816" cy="1026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816" cy="102646"/>
            </a:xfrm>
            <a:custGeom>
              <a:avLst/>
              <a:gdLst/>
              <a:ahLst/>
              <a:cxnLst/>
              <a:rect l="l" t="t" r="r" b="b"/>
              <a:pathLst>
                <a:path w="155816" h="102646">
                  <a:moveTo>
                    <a:pt x="0" y="0"/>
                  </a:moveTo>
                  <a:lnTo>
                    <a:pt x="155816" y="0"/>
                  </a:lnTo>
                  <a:lnTo>
                    <a:pt x="155816" y="102646"/>
                  </a:lnTo>
                  <a:lnTo>
                    <a:pt x="0" y="102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6A28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816" cy="159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0382" y="3604372"/>
            <a:ext cx="828495" cy="545783"/>
            <a:chOff x="0" y="0"/>
            <a:chExt cx="155816" cy="1026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816" cy="102646"/>
            </a:xfrm>
            <a:custGeom>
              <a:avLst/>
              <a:gdLst/>
              <a:ahLst/>
              <a:cxnLst/>
              <a:rect l="l" t="t" r="r" b="b"/>
              <a:pathLst>
                <a:path w="155816" h="102646">
                  <a:moveTo>
                    <a:pt x="0" y="0"/>
                  </a:moveTo>
                  <a:lnTo>
                    <a:pt x="155816" y="0"/>
                  </a:lnTo>
                  <a:lnTo>
                    <a:pt x="155816" y="102646"/>
                  </a:lnTo>
                  <a:lnTo>
                    <a:pt x="0" y="102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6A28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55816" cy="159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60382" y="4961725"/>
            <a:ext cx="828495" cy="545783"/>
            <a:chOff x="0" y="0"/>
            <a:chExt cx="155816" cy="102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5816" cy="102646"/>
            </a:xfrm>
            <a:custGeom>
              <a:avLst/>
              <a:gdLst/>
              <a:ahLst/>
              <a:cxnLst/>
              <a:rect l="l" t="t" r="r" b="b"/>
              <a:pathLst>
                <a:path w="155816" h="102646">
                  <a:moveTo>
                    <a:pt x="0" y="0"/>
                  </a:moveTo>
                  <a:lnTo>
                    <a:pt x="155816" y="0"/>
                  </a:lnTo>
                  <a:lnTo>
                    <a:pt x="155816" y="102646"/>
                  </a:lnTo>
                  <a:lnTo>
                    <a:pt x="0" y="102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6A28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55816" cy="159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2588877" y="2517621"/>
            <a:ext cx="4707904" cy="4508066"/>
          </a:xfrm>
          <a:prstGeom prst="line">
            <a:avLst/>
          </a:prstGeom>
          <a:ln w="28575" cap="flat">
            <a:solidFill>
              <a:srgbClr val="C6A28D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8" name="AutoShape 18"/>
          <p:cNvSpPr/>
          <p:nvPr/>
        </p:nvSpPr>
        <p:spPr>
          <a:xfrm>
            <a:off x="2588877" y="3877263"/>
            <a:ext cx="4707904" cy="3148424"/>
          </a:xfrm>
          <a:prstGeom prst="line">
            <a:avLst/>
          </a:prstGeom>
          <a:ln w="28575" cap="flat">
            <a:solidFill>
              <a:srgbClr val="C6A28D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AutoShape 19"/>
          <p:cNvSpPr/>
          <p:nvPr/>
        </p:nvSpPr>
        <p:spPr>
          <a:xfrm>
            <a:off x="2588877" y="5234616"/>
            <a:ext cx="4707904" cy="1791071"/>
          </a:xfrm>
          <a:prstGeom prst="line">
            <a:avLst/>
          </a:prstGeom>
          <a:ln w="28575" cap="flat">
            <a:solidFill>
              <a:srgbClr val="C6A28D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4416276" y="7297554"/>
            <a:ext cx="926288" cy="281536"/>
            <a:chOff x="0" y="0"/>
            <a:chExt cx="174208" cy="529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208" cy="52949"/>
            </a:xfrm>
            <a:custGeom>
              <a:avLst/>
              <a:gdLst/>
              <a:ahLst/>
              <a:cxnLst/>
              <a:rect l="l" t="t" r="r" b="b"/>
              <a:pathLst>
                <a:path w="174208" h="52949">
                  <a:moveTo>
                    <a:pt x="0" y="0"/>
                  </a:moveTo>
                  <a:lnTo>
                    <a:pt x="174208" y="0"/>
                  </a:lnTo>
                  <a:lnTo>
                    <a:pt x="174208" y="52949"/>
                  </a:lnTo>
                  <a:lnTo>
                    <a:pt x="0" y="529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68668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74208" cy="110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5344930" y="7025687"/>
            <a:ext cx="1951851" cy="398544"/>
          </a:xfrm>
          <a:prstGeom prst="line">
            <a:avLst/>
          </a:prstGeom>
          <a:ln w="28575" cap="flat">
            <a:solidFill>
              <a:srgbClr val="86866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- 3) category classifier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39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10819" y="2448314"/>
            <a:ext cx="9318901" cy="289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endParaRPr/>
          </a:p>
          <a:p>
            <a:pPr marL="474978" lvl="1" indent="-237489" algn="just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classifier를 구현하기 위해 합성곱(CNN) layer를 쌓은 Deep Learning 방식 사용</a:t>
            </a:r>
          </a:p>
          <a:p>
            <a:pPr marL="474978" lvl="1" indent="-237489" algn="just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합성곱은 Computer Vision 분야에서 각광받으나, NLP 분야에서도 효과적으로 사용됨</a:t>
            </a:r>
          </a:p>
          <a:p>
            <a:pPr marL="474978" lvl="1" indent="-237489" algn="just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특히 Conv1D 메서드는 sequential data(문장)에 특화되어 있으므로 본 task에 fit한 모델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530926" y="2163861"/>
            <a:ext cx="191533" cy="740357"/>
            <a:chOff x="0" y="0"/>
            <a:chExt cx="50924" cy="1968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924" cy="196842"/>
            </a:xfrm>
            <a:custGeom>
              <a:avLst/>
              <a:gdLst/>
              <a:ahLst/>
              <a:cxnLst/>
              <a:rect l="l" t="t" r="r" b="b"/>
              <a:pathLst>
                <a:path w="50924" h="196842">
                  <a:moveTo>
                    <a:pt x="0" y="0"/>
                  </a:moveTo>
                  <a:lnTo>
                    <a:pt x="50924" y="0"/>
                  </a:lnTo>
                  <a:lnTo>
                    <a:pt x="50924" y="196842"/>
                  </a:lnTo>
                  <a:lnTo>
                    <a:pt x="0" y="196842"/>
                  </a:lnTo>
                  <a:close/>
                </a:path>
              </a:pathLst>
            </a:custGeom>
            <a:solidFill>
              <a:srgbClr val="C6A28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50924" cy="253992"/>
            </a:xfrm>
            <a:prstGeom prst="rect">
              <a:avLst/>
            </a:prstGeom>
          </p:spPr>
          <p:txBody>
            <a:bodyPr lIns="50322" tIns="50322" rIns="50322" bIns="50322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858539" y="2291325"/>
            <a:ext cx="8344299" cy="42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7"/>
              </a:lnSpc>
              <a:spcBef>
                <a:spcPct val="0"/>
              </a:spcBef>
            </a:pPr>
            <a:r>
              <a:rPr lang="en-US" sz="2476">
                <a:solidFill>
                  <a:srgbClr val="000000"/>
                </a:solidFill>
                <a:latin typeface="Nanum Square Bold"/>
              </a:rPr>
              <a:t>Layers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310819" y="5858570"/>
            <a:ext cx="9567481" cy="2334234"/>
            <a:chOff x="0" y="0"/>
            <a:chExt cx="12756641" cy="311231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417371"/>
              <a:ext cx="12756641" cy="2694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endParaRPr/>
            </a:p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activation func = relu로 하는 </a:t>
              </a:r>
              <a:r>
                <a:rPr lang="en-US" sz="2199">
                  <a:solidFill>
                    <a:srgbClr val="AD6237"/>
                  </a:solidFill>
                  <a:latin typeface="Nanum Square"/>
                </a:rPr>
                <a:t>Conv1D</a:t>
              </a: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 layer 3개만 쌓은 가벼운 신경망 형태</a:t>
              </a:r>
            </a:p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multiple classification이므로 최종 activation = </a:t>
              </a:r>
              <a:r>
                <a:rPr lang="en-US" sz="2199">
                  <a:solidFill>
                    <a:srgbClr val="868668"/>
                  </a:solidFill>
                  <a:latin typeface="Nanum Square"/>
                </a:rPr>
                <a:t>softmax</a:t>
              </a: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 사용</a:t>
              </a:r>
            </a:p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</a:rPr>
                <a:t>optimizer = ADAM</a:t>
              </a:r>
            </a:p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</a:rPr>
                <a:t>loss function = sparse_categorical_crossentopy</a:t>
              </a: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317026" y="0"/>
              <a:ext cx="255377" cy="987143"/>
              <a:chOff x="0" y="0"/>
              <a:chExt cx="50924" cy="19684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0924" cy="196842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196842">
                    <a:moveTo>
                      <a:pt x="0" y="0"/>
                    </a:moveTo>
                    <a:lnTo>
                      <a:pt x="50924" y="0"/>
                    </a:lnTo>
                    <a:lnTo>
                      <a:pt x="50924" y="196842"/>
                    </a:lnTo>
                    <a:lnTo>
                      <a:pt x="0" y="196842"/>
                    </a:lnTo>
                    <a:close/>
                  </a:path>
                </a:pathLst>
              </a:custGeom>
              <a:solidFill>
                <a:srgbClr val="C6A28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50924" cy="253992"/>
              </a:xfrm>
              <a:prstGeom prst="rect">
                <a:avLst/>
              </a:prstGeom>
            </p:spPr>
            <p:txBody>
              <a:bodyPr lIns="50322" tIns="50322" rIns="50322" bIns="5032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753843" y="189003"/>
              <a:ext cx="11125732" cy="551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7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Nanum Square Bold"/>
                </a:rPr>
                <a:t>Activation and Loss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1.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배경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및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목적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966766"/>
            <a:ext cx="11823358" cy="1210892"/>
            <a:chOff x="0" y="0"/>
            <a:chExt cx="15764477" cy="161452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5377" cy="987143"/>
              <a:chOff x="0" y="0"/>
              <a:chExt cx="50924" cy="1968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0924" cy="196842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196842">
                    <a:moveTo>
                      <a:pt x="0" y="0"/>
                    </a:moveTo>
                    <a:lnTo>
                      <a:pt x="50924" y="0"/>
                    </a:lnTo>
                    <a:lnTo>
                      <a:pt x="50924" y="196842"/>
                    </a:lnTo>
                    <a:lnTo>
                      <a:pt x="0" y="196842"/>
                    </a:lnTo>
                    <a:close/>
                  </a:path>
                </a:pathLst>
              </a:custGeom>
              <a:solidFill>
                <a:srgbClr val="C6A28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50924" cy="253992"/>
              </a:xfrm>
              <a:prstGeom prst="rect">
                <a:avLst/>
              </a:prstGeom>
            </p:spPr>
            <p:txBody>
              <a:bodyPr lIns="50322" tIns="50322" rIns="50322" bIns="5032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36816" y="189003"/>
              <a:ext cx="11125732" cy="551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7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Nanum Square Bold"/>
                  <a:ea typeface="Nanum Square Bold"/>
                </a:rPr>
                <a:t>LMS 개선 사항 수렴 및 시스템 개선을 위한 인사이트 제공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33193"/>
              <a:ext cx="15764477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330030"/>
            <a:ext cx="16230600" cy="2639642"/>
            <a:chOff x="0" y="0"/>
            <a:chExt cx="21640800" cy="351952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55377" cy="987143"/>
              <a:chOff x="0" y="0"/>
              <a:chExt cx="50924" cy="19684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0924" cy="196842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196842">
                    <a:moveTo>
                      <a:pt x="0" y="0"/>
                    </a:moveTo>
                    <a:lnTo>
                      <a:pt x="50924" y="0"/>
                    </a:lnTo>
                    <a:lnTo>
                      <a:pt x="50924" y="196842"/>
                    </a:lnTo>
                    <a:lnTo>
                      <a:pt x="0" y="196842"/>
                    </a:lnTo>
                    <a:close/>
                  </a:path>
                </a:pathLst>
              </a:custGeom>
              <a:solidFill>
                <a:srgbClr val="C6A28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50924" cy="253992"/>
              </a:xfrm>
              <a:prstGeom prst="rect">
                <a:avLst/>
              </a:prstGeom>
            </p:spPr>
            <p:txBody>
              <a:bodyPr lIns="50322" tIns="50322" rIns="50322" bIns="5032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36816" y="189003"/>
              <a:ext cx="11125732" cy="551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7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Nanum Square Bold"/>
                  <a:ea typeface="Nanum Square Bold"/>
                </a:rPr>
                <a:t>향후 AI 챗봇 고도화 및 FAQ 제작 반영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56993"/>
              <a:ext cx="21640800" cy="2462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Nanum Square"/>
                  <a:ea typeface="Nanum Square"/>
                </a:rPr>
                <a:t>현재 챗봇의 자동화 수준은 거의 0에 수렴함 </a:t>
              </a:r>
            </a:p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Nanum Square"/>
                  <a:ea typeface="Nanum Square"/>
                </a:rPr>
                <a:t>kultips에 존재하는 FAQ에는 주로 교수자 대상 매뉴얼만 존재한다는 단점</a:t>
              </a:r>
            </a:p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Nanum Square"/>
                  <a:ea typeface="Nanum Square"/>
                </a:rPr>
                <a:t>18개월 간의 챗봇 데이터셋을 가지고 다양한 </a:t>
              </a:r>
              <a:r>
                <a:rPr lang="en-US" sz="2100">
                  <a:solidFill>
                    <a:srgbClr val="000000"/>
                  </a:solidFill>
                  <a:latin typeface="Nanum Square Bold"/>
                  <a:ea typeface="Nanum Square Bold"/>
                </a:rPr>
                <a:t>NLP 기법</a:t>
              </a:r>
              <a:r>
                <a:rPr lang="en-US" sz="2100">
                  <a:solidFill>
                    <a:srgbClr val="000000"/>
                  </a:solidFill>
                  <a:ea typeface="Nanum Square"/>
                </a:rPr>
                <a:t>을 접목시킨다면 </a:t>
              </a:r>
              <a:r>
                <a:rPr lang="en-US" sz="2100">
                  <a:solidFill>
                    <a:srgbClr val="000000"/>
                  </a:solidFill>
                  <a:ea typeface="Nanum Square Bold"/>
                </a:rPr>
                <a:t>챗봇 고도화</a:t>
              </a:r>
              <a:r>
                <a:rPr lang="en-US" sz="2100">
                  <a:solidFill>
                    <a:srgbClr val="000000"/>
                  </a:solidFill>
                  <a:ea typeface="Nanum Square"/>
                </a:rPr>
                <a:t>가 가능해짐</a:t>
              </a:r>
            </a:p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ea typeface="Nanum Square"/>
                </a:rPr>
                <a:t>마찬가지로 상기 데이터셋을 가지고 </a:t>
              </a:r>
              <a:r>
                <a:rPr lang="en-US" sz="2100">
                  <a:solidFill>
                    <a:srgbClr val="000000"/>
                  </a:solidFill>
                  <a:ea typeface="Nanum Square Bold"/>
                </a:rPr>
                <a:t>태블로를 활용</a:t>
              </a:r>
              <a:r>
                <a:rPr lang="en-US" sz="2100">
                  <a:solidFill>
                    <a:srgbClr val="000000"/>
                  </a:solidFill>
                  <a:ea typeface="Nanum Square"/>
                </a:rPr>
                <a:t>하여 </a:t>
              </a:r>
              <a:r>
                <a:rPr lang="en-US" sz="2100">
                  <a:solidFill>
                    <a:srgbClr val="000000"/>
                  </a:solidFill>
                  <a:latin typeface="Nanum Square Bold"/>
                  <a:ea typeface="Nanum Square Bold"/>
                </a:rPr>
                <a:t>FAQ 대시보드</a:t>
              </a:r>
              <a:r>
                <a:rPr lang="en-US" sz="2100">
                  <a:solidFill>
                    <a:srgbClr val="000000"/>
                  </a:solidFill>
                  <a:latin typeface="Nanum Square"/>
                  <a:ea typeface="Nanum Square"/>
                </a:rPr>
                <a:t>를 직접 구현함으로써 기존 FAQ가 가진 단점인 학습자 대상 매뉴얼을 보완</a:t>
              </a:r>
            </a:p>
            <a:p>
              <a:pPr>
                <a:lnSpc>
                  <a:spcPts val="2940"/>
                </a:lnSpc>
              </a:pPr>
              <a:endParaRPr lang="en-US" sz="2100">
                <a:solidFill>
                  <a:srgbClr val="000000"/>
                </a:solidFill>
                <a:latin typeface="Nanum Square"/>
                <a:ea typeface="Nanum Square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2890288"/>
            <a:ext cx="8671911" cy="740357"/>
            <a:chOff x="0" y="0"/>
            <a:chExt cx="11562549" cy="98714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55377" cy="987143"/>
              <a:chOff x="0" y="0"/>
              <a:chExt cx="50924" cy="19684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0924" cy="196842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196842">
                    <a:moveTo>
                      <a:pt x="0" y="0"/>
                    </a:moveTo>
                    <a:lnTo>
                      <a:pt x="50924" y="0"/>
                    </a:lnTo>
                    <a:lnTo>
                      <a:pt x="50924" y="196842"/>
                    </a:lnTo>
                    <a:lnTo>
                      <a:pt x="0" y="196842"/>
                    </a:lnTo>
                    <a:close/>
                  </a:path>
                </a:pathLst>
              </a:custGeom>
              <a:solidFill>
                <a:srgbClr val="C6A28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50924" cy="253992"/>
              </a:xfrm>
              <a:prstGeom prst="rect">
                <a:avLst/>
              </a:prstGeom>
            </p:spPr>
            <p:txBody>
              <a:bodyPr lIns="50322" tIns="50322" rIns="50322" bIns="5032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36816" y="189003"/>
              <a:ext cx="11125732" cy="551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7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ea typeface="Nanum Square Bold"/>
                </a:rPr>
                <a:t>고려대학교 학습관리시스템 개선에 반영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3783045"/>
            <a:ext cx="16559808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현재 어흥톡은 챗봇이라는 이름 하에 운영됨에도 불구하고 manager들이 직접 응대하는 경우가 대부분임 =&gt; </a:t>
            </a:r>
            <a:r>
              <a:rPr lang="en-US" sz="2100">
                <a:solidFill>
                  <a:srgbClr val="000000"/>
                </a:solidFill>
                <a:ea typeface="Nanum Square Bold"/>
              </a:rPr>
              <a:t>불필요한 인력 소모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어흥톡의 담당 외 내용을 문의하는 경우도 굉장히 많기 때문에, 담당 내용이 무엇인지 사용자에게 알리는 매뉴얼도 필요함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따라서 user가 manager에게 바로 질문하는 것이 아니라, </a:t>
            </a:r>
            <a:r>
              <a:rPr lang="en-US" sz="2100">
                <a:solidFill>
                  <a:srgbClr val="000000"/>
                </a:solidFill>
                <a:latin typeface="Nanum Square Bold"/>
                <a:ea typeface="Nanum Square Bold"/>
              </a:rPr>
              <a:t>고도화된 챗봇 or FAQ 대시보드가 중간 다리</a:t>
            </a: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 역할을 해줄 필요가 있음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챗봇이 genreal한 질문들에 대해 높은 퀄리티로만 답변할 수 있다면, 굳이 manager 선까지 가지 않더라도 많은 문의가 해결될 것임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마찬가지로 user들이 원하는 답변을 받을 수 있는 FAQ 시스템을 구축한다면, 같은 맥락으로 많은 문의가 선제적으로 해결될 것임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ea typeface="Nanum Square"/>
              </a:rPr>
              <a:t>현재 챗봇 운영 시간은 </a:t>
            </a:r>
            <a:r>
              <a:rPr lang="en-US" sz="2100">
                <a:solidFill>
                  <a:srgbClr val="000000"/>
                </a:solidFill>
                <a:latin typeface="Nanum Square Bold"/>
                <a:ea typeface="Nanum Square Bold"/>
              </a:rPr>
              <a:t>09시~17시</a:t>
            </a: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(학기 중 기준)이기에 </a:t>
            </a:r>
            <a:r>
              <a:rPr lang="en-US" sz="2100">
                <a:solidFill>
                  <a:srgbClr val="000000"/>
                </a:solidFill>
                <a:ea typeface="Nanum Square Bold"/>
              </a:rPr>
              <a:t>기다려야 하는 경우</a:t>
            </a: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가 많았음. 자동화된 챗봇이 구현된다면 이런 </a:t>
            </a:r>
            <a:r>
              <a:rPr lang="en-US" sz="2100">
                <a:solidFill>
                  <a:srgbClr val="000000"/>
                </a:solidFill>
                <a:ea typeface="Nanum Square Bold"/>
              </a:rPr>
              <a:t>불편사항 개선 가능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193604" y="5464302"/>
            <a:ext cx="4643330" cy="3634993"/>
          </a:xfrm>
          <a:custGeom>
            <a:avLst/>
            <a:gdLst/>
            <a:ahLst/>
            <a:cxnLst/>
            <a:rect l="l" t="t" r="r" b="b"/>
            <a:pathLst>
              <a:path w="4643330" h="3634993">
                <a:moveTo>
                  <a:pt x="0" y="0"/>
                </a:moveTo>
                <a:lnTo>
                  <a:pt x="4643330" y="0"/>
                </a:lnTo>
                <a:lnTo>
                  <a:pt x="4643330" y="3634993"/>
                </a:lnTo>
                <a:lnTo>
                  <a:pt x="0" y="3634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>
            <a:off x="1193604" y="1590675"/>
            <a:ext cx="4643330" cy="3720814"/>
          </a:xfrm>
          <a:custGeom>
            <a:avLst/>
            <a:gdLst/>
            <a:ahLst/>
            <a:cxnLst/>
            <a:rect l="l" t="t" r="r" b="b"/>
            <a:pathLst>
              <a:path w="4643330" h="3720814">
                <a:moveTo>
                  <a:pt x="0" y="0"/>
                </a:moveTo>
                <a:lnTo>
                  <a:pt x="4643330" y="0"/>
                </a:lnTo>
                <a:lnTo>
                  <a:pt x="4643330" y="3720814"/>
                </a:lnTo>
                <a:lnTo>
                  <a:pt x="0" y="372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- 3) category classifier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40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56856" y="2015236"/>
            <a:ext cx="9686577" cy="2830830"/>
            <a:chOff x="0" y="0"/>
            <a:chExt cx="12915435" cy="377444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79500"/>
              <a:ext cx="12915435" cy="2694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가벼운 CNN layer로도 우수한 성능을 보여줌?</a:t>
              </a:r>
            </a:p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EPOCH=30이 채 안되더라도 accuracy가 0.9를 상회함</a:t>
              </a:r>
            </a:p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validation set에 대해서도 오히려 train set보다 우수한 accuracy를 보임</a:t>
              </a:r>
            </a:p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EPOCH를 더 늘려볼 수도 있지만, 데이터의 양이 그리 많은 편이 아니므로 overfit 우려에 따라 EPOCH=30에서 중지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279564" y="0"/>
              <a:ext cx="255377" cy="987143"/>
              <a:chOff x="0" y="0"/>
              <a:chExt cx="50924" cy="1968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924" cy="196842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196842">
                    <a:moveTo>
                      <a:pt x="0" y="0"/>
                    </a:moveTo>
                    <a:lnTo>
                      <a:pt x="50924" y="0"/>
                    </a:lnTo>
                    <a:lnTo>
                      <a:pt x="50924" y="196842"/>
                    </a:lnTo>
                    <a:lnTo>
                      <a:pt x="0" y="196842"/>
                    </a:lnTo>
                    <a:close/>
                  </a:path>
                </a:pathLst>
              </a:custGeom>
              <a:solidFill>
                <a:srgbClr val="C6A28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50924" cy="253992"/>
              </a:xfrm>
              <a:prstGeom prst="rect">
                <a:avLst/>
              </a:prstGeom>
            </p:spPr>
            <p:txBody>
              <a:bodyPr lIns="50322" tIns="50322" rIns="50322" bIns="5032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716380" y="189003"/>
              <a:ext cx="11125732" cy="551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7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Nanum Square Bold"/>
                </a:rPr>
                <a:t>Accuracy check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56856" y="5988367"/>
            <a:ext cx="9567652" cy="2041907"/>
            <a:chOff x="0" y="0"/>
            <a:chExt cx="12756870" cy="272254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119802"/>
              <a:ext cx="12756870" cy="1602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임의로 질문들을 넣어봤을 때, 의도한 대로 카테고리 예측을 훌륭히 수행</a:t>
              </a:r>
            </a:p>
            <a:p>
              <a:pPr marL="474978" lvl="1" indent="-237489" algn="just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Square"/>
                  <a:ea typeface="Nanum Square"/>
                </a:rPr>
                <a:t>따라서 사용자가 질문을 입력했을 때, 본인의 질문이 어떤 카테고리에 속하는지 빠르게 파악이 가능하므로, FAQ 대시보드를 열람할 때 도움을 줄 수 있음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279564" y="0"/>
              <a:ext cx="255377" cy="987143"/>
              <a:chOff x="0" y="0"/>
              <a:chExt cx="50924" cy="19684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0924" cy="196842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196842">
                    <a:moveTo>
                      <a:pt x="0" y="0"/>
                    </a:moveTo>
                    <a:lnTo>
                      <a:pt x="50924" y="0"/>
                    </a:lnTo>
                    <a:lnTo>
                      <a:pt x="50924" y="196842"/>
                    </a:lnTo>
                    <a:lnTo>
                      <a:pt x="0" y="196842"/>
                    </a:lnTo>
                    <a:close/>
                  </a:path>
                </a:pathLst>
              </a:custGeom>
              <a:solidFill>
                <a:srgbClr val="C6A28D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50924" cy="253992"/>
              </a:xfrm>
              <a:prstGeom prst="rect">
                <a:avLst/>
              </a:prstGeom>
            </p:spPr>
            <p:txBody>
              <a:bodyPr lIns="50322" tIns="50322" rIns="50322" bIns="5032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716380" y="189003"/>
              <a:ext cx="11125732" cy="551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7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ea typeface="Nanum Square Bold"/>
                </a:rPr>
                <a:t>실제 실행 결과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419275" y="1626516"/>
            <a:ext cx="12840025" cy="75483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4. ?챗봇 개발 - 3) category classifier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57513" y="6261293"/>
            <a:ext cx="2680963" cy="946415"/>
            <a:chOff x="0" y="0"/>
            <a:chExt cx="1529705" cy="5400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9705" cy="540006"/>
            </a:xfrm>
            <a:custGeom>
              <a:avLst/>
              <a:gdLst/>
              <a:ahLst/>
              <a:cxnLst/>
              <a:rect l="l" t="t" r="r" b="b"/>
              <a:pathLst>
                <a:path w="1529705" h="540006">
                  <a:moveTo>
                    <a:pt x="1529705" y="0"/>
                  </a:moveTo>
                  <a:lnTo>
                    <a:pt x="0" y="0"/>
                  </a:lnTo>
                  <a:lnTo>
                    <a:pt x="0" y="352046"/>
                  </a:lnTo>
                  <a:lnTo>
                    <a:pt x="157480" y="352046"/>
                  </a:lnTo>
                  <a:lnTo>
                    <a:pt x="157480" y="540006"/>
                  </a:lnTo>
                  <a:lnTo>
                    <a:pt x="463550" y="352046"/>
                  </a:lnTo>
                  <a:lnTo>
                    <a:pt x="1529705" y="352046"/>
                  </a:lnTo>
                  <a:lnTo>
                    <a:pt x="1529705" y="0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29705" cy="387606"/>
            </a:xfrm>
            <a:prstGeom prst="rect">
              <a:avLst/>
            </a:prstGeom>
          </p:spPr>
          <p:txBody>
            <a:bodyPr lIns="47049" tIns="47049" rIns="47049" bIns="47049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Nanum Square"/>
                  <a:ea typeface="Nanum Square"/>
                </a:rPr>
                <a:t>시연 영상을 재생해주세요!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2926" y="7434096"/>
            <a:ext cx="1413963" cy="1664539"/>
          </a:xfrm>
          <a:custGeom>
            <a:avLst/>
            <a:gdLst/>
            <a:ahLst/>
            <a:cxnLst/>
            <a:rect l="l" t="t" r="r" b="b"/>
            <a:pathLst>
              <a:path w="1413963" h="1664539">
                <a:moveTo>
                  <a:pt x="0" y="0"/>
                </a:moveTo>
                <a:lnTo>
                  <a:pt x="1413963" y="0"/>
                </a:lnTo>
                <a:lnTo>
                  <a:pt x="1413963" y="1664538"/>
                </a:lnTo>
                <a:lnTo>
                  <a:pt x="0" y="1664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41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3092920" y="6787416"/>
            <a:ext cx="1508339" cy="477643"/>
            <a:chOff x="0" y="-2403"/>
            <a:chExt cx="336446" cy="106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446" cy="104139"/>
            </a:xfrm>
            <a:custGeom>
              <a:avLst/>
              <a:gdLst/>
              <a:ahLst/>
              <a:cxnLst/>
              <a:rect l="l" t="t" r="r" b="b"/>
              <a:pathLst>
                <a:path w="336446" h="104139">
                  <a:moveTo>
                    <a:pt x="0" y="0"/>
                  </a:moveTo>
                  <a:lnTo>
                    <a:pt x="336446" y="0"/>
                  </a:lnTo>
                  <a:lnTo>
                    <a:pt x="336446" y="104139"/>
                  </a:lnTo>
                  <a:lnTo>
                    <a:pt x="0" y="104139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403"/>
              <a:ext cx="336446" cy="106542"/>
            </a:xfrm>
            <a:prstGeom prst="rect">
              <a:avLst/>
            </a:prstGeom>
          </p:spPr>
          <p:txBody>
            <a:bodyPr lIns="49727" tIns="49727" rIns="49727" bIns="49727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Nanum Square"/>
                </a:rPr>
                <a:t>BERT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07670" y="6787416"/>
            <a:ext cx="1508339" cy="477643"/>
            <a:chOff x="0" y="-2403"/>
            <a:chExt cx="336446" cy="106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6446" cy="104139"/>
            </a:xfrm>
            <a:custGeom>
              <a:avLst/>
              <a:gdLst/>
              <a:ahLst/>
              <a:cxnLst/>
              <a:rect l="l" t="t" r="r" b="b"/>
              <a:pathLst>
                <a:path w="336446" h="104139">
                  <a:moveTo>
                    <a:pt x="0" y="0"/>
                  </a:moveTo>
                  <a:lnTo>
                    <a:pt x="336446" y="0"/>
                  </a:lnTo>
                  <a:lnTo>
                    <a:pt x="336446" y="104139"/>
                  </a:lnTo>
                  <a:lnTo>
                    <a:pt x="0" y="104139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403"/>
              <a:ext cx="336446" cy="106542"/>
            </a:xfrm>
            <a:prstGeom prst="rect">
              <a:avLst/>
            </a:prstGeom>
          </p:spPr>
          <p:txBody>
            <a:bodyPr lIns="49727" tIns="49727" rIns="49727" bIns="49727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Nanum Square"/>
                </a:rPr>
                <a:t>BERT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092920" y="6039186"/>
            <a:ext cx="1508339" cy="466870"/>
            <a:chOff x="0" y="0"/>
            <a:chExt cx="336446" cy="1041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446" cy="104139"/>
            </a:xfrm>
            <a:custGeom>
              <a:avLst/>
              <a:gdLst/>
              <a:ahLst/>
              <a:cxnLst/>
              <a:rect l="l" t="t" r="r" b="b"/>
              <a:pathLst>
                <a:path w="336446" h="104139">
                  <a:moveTo>
                    <a:pt x="0" y="0"/>
                  </a:moveTo>
                  <a:lnTo>
                    <a:pt x="336446" y="0"/>
                  </a:lnTo>
                  <a:lnTo>
                    <a:pt x="336446" y="104139"/>
                  </a:lnTo>
                  <a:lnTo>
                    <a:pt x="0" y="104139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36446" cy="104139"/>
            </a:xfrm>
            <a:prstGeom prst="rect">
              <a:avLst/>
            </a:prstGeom>
          </p:spPr>
          <p:txBody>
            <a:bodyPr lIns="49727" tIns="49727" rIns="49727" bIns="49727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Nanum Square"/>
                </a:rPr>
                <a:t>pooling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807670" y="6028413"/>
            <a:ext cx="1508339" cy="477643"/>
            <a:chOff x="0" y="-2403"/>
            <a:chExt cx="336446" cy="106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6446" cy="104139"/>
            </a:xfrm>
            <a:custGeom>
              <a:avLst/>
              <a:gdLst/>
              <a:ahLst/>
              <a:cxnLst/>
              <a:rect l="l" t="t" r="r" b="b"/>
              <a:pathLst>
                <a:path w="336446" h="104139">
                  <a:moveTo>
                    <a:pt x="0" y="0"/>
                  </a:moveTo>
                  <a:lnTo>
                    <a:pt x="336446" y="0"/>
                  </a:lnTo>
                  <a:lnTo>
                    <a:pt x="336446" y="104139"/>
                  </a:lnTo>
                  <a:lnTo>
                    <a:pt x="0" y="104139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403"/>
              <a:ext cx="336446" cy="106542"/>
            </a:xfrm>
            <a:prstGeom prst="rect">
              <a:avLst/>
            </a:prstGeom>
          </p:spPr>
          <p:txBody>
            <a:bodyPr lIns="49727" tIns="49727" rIns="49727" bIns="49727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Nanum Square"/>
                </a:rPr>
                <a:t>pooling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813723" y="8204811"/>
            <a:ext cx="2114920" cy="60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39">
                <a:solidFill>
                  <a:srgbClr val="000000"/>
                </a:solidFill>
                <a:latin typeface="Nanum Square"/>
              </a:rPr>
              <a:t>sentence A</a:t>
            </a:r>
          </a:p>
          <a:p>
            <a:pPr algn="ctr">
              <a:lnSpc>
                <a:spcPts val="2006"/>
              </a:lnSpc>
              <a:spcBef>
                <a:spcPct val="0"/>
              </a:spcBef>
            </a:pPr>
            <a:r>
              <a:rPr lang="en-US" sz="1433">
                <a:solidFill>
                  <a:srgbClr val="000000"/>
                </a:solidFill>
                <a:latin typeface="Nanum Square"/>
              </a:rPr>
              <a:t>“</a:t>
            </a:r>
            <a:r>
              <a:rPr lang="en-US" sz="1433">
                <a:solidFill>
                  <a:srgbClr val="000000"/>
                </a:solidFill>
                <a:latin typeface="Nanum Square"/>
                <a:ea typeface="Nanum Square"/>
              </a:rPr>
              <a:t>zoom 접속이 잘 안됩니다”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70973" y="8212307"/>
            <a:ext cx="2890588" cy="58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39">
                <a:solidFill>
                  <a:srgbClr val="000000"/>
                </a:solidFill>
                <a:latin typeface="Nanum Square"/>
              </a:rPr>
              <a:t>sentence B</a:t>
            </a:r>
          </a:p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9">
                <a:solidFill>
                  <a:srgbClr val="000000"/>
                </a:solidFill>
                <a:latin typeface="Nanum Square"/>
              </a:rPr>
              <a:t>“</a:t>
            </a:r>
            <a:r>
              <a:rPr lang="en-US" sz="1349">
                <a:solidFill>
                  <a:srgbClr val="000000"/>
                </a:solidFill>
                <a:latin typeface="Nanum Square"/>
                <a:ea typeface="Nanum Square"/>
              </a:rPr>
              <a:t>zoom이 블랙보드 메뉴에서 안 보여요”</a:t>
            </a:r>
          </a:p>
        </p:txBody>
      </p:sp>
      <p:sp>
        <p:nvSpPr>
          <p:cNvPr id="21" name="AutoShape 21"/>
          <p:cNvSpPr/>
          <p:nvPr/>
        </p:nvSpPr>
        <p:spPr>
          <a:xfrm flipH="1" flipV="1">
            <a:off x="3847090" y="6506056"/>
            <a:ext cx="0" cy="29213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6577901" y="6506056"/>
            <a:ext cx="0" cy="29213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3871183" y="5819508"/>
            <a:ext cx="0" cy="2196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3092920" y="5352638"/>
            <a:ext cx="1508339" cy="466870"/>
            <a:chOff x="0" y="0"/>
            <a:chExt cx="336446" cy="10413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6446" cy="104139"/>
            </a:xfrm>
            <a:custGeom>
              <a:avLst/>
              <a:gdLst/>
              <a:ahLst/>
              <a:cxnLst/>
              <a:rect l="l" t="t" r="r" b="b"/>
              <a:pathLst>
                <a:path w="336446" h="104139">
                  <a:moveTo>
                    <a:pt x="0" y="0"/>
                  </a:moveTo>
                  <a:lnTo>
                    <a:pt x="336446" y="0"/>
                  </a:lnTo>
                  <a:lnTo>
                    <a:pt x="336446" y="104139"/>
                  </a:lnTo>
                  <a:lnTo>
                    <a:pt x="0" y="104139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557"/>
              <a:ext cx="336446" cy="99582"/>
            </a:xfrm>
            <a:prstGeom prst="rect">
              <a:avLst/>
            </a:prstGeom>
          </p:spPr>
          <p:txBody>
            <a:bodyPr lIns="49727" tIns="49727" rIns="49727" bIns="49727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Nanum Square"/>
                </a:rPr>
                <a:t>embedding u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807670" y="5354968"/>
            <a:ext cx="1508339" cy="466870"/>
            <a:chOff x="0" y="0"/>
            <a:chExt cx="336446" cy="10413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36446" cy="104139"/>
            </a:xfrm>
            <a:custGeom>
              <a:avLst/>
              <a:gdLst/>
              <a:ahLst/>
              <a:cxnLst/>
              <a:rect l="l" t="t" r="r" b="b"/>
              <a:pathLst>
                <a:path w="336446" h="104139">
                  <a:moveTo>
                    <a:pt x="0" y="0"/>
                  </a:moveTo>
                  <a:lnTo>
                    <a:pt x="336446" y="0"/>
                  </a:lnTo>
                  <a:lnTo>
                    <a:pt x="336446" y="104139"/>
                  </a:lnTo>
                  <a:lnTo>
                    <a:pt x="0" y="104139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403"/>
              <a:ext cx="336446" cy="101736"/>
            </a:xfrm>
            <a:prstGeom prst="rect">
              <a:avLst/>
            </a:prstGeom>
          </p:spPr>
          <p:txBody>
            <a:bodyPr lIns="49727" tIns="49727" rIns="49727" bIns="49727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Nanum Square"/>
                </a:rPr>
                <a:t>embedding v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6593963" y="5821837"/>
            <a:ext cx="0" cy="21734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4410154" y="4419678"/>
            <a:ext cx="1751142" cy="546500"/>
            <a:chOff x="0" y="-860"/>
            <a:chExt cx="336446" cy="10499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36446" cy="104139"/>
            </a:xfrm>
            <a:custGeom>
              <a:avLst/>
              <a:gdLst/>
              <a:ahLst/>
              <a:cxnLst/>
              <a:rect l="l" t="t" r="r" b="b"/>
              <a:pathLst>
                <a:path w="336446" h="104139">
                  <a:moveTo>
                    <a:pt x="0" y="0"/>
                  </a:moveTo>
                  <a:lnTo>
                    <a:pt x="336446" y="0"/>
                  </a:lnTo>
                  <a:lnTo>
                    <a:pt x="336446" y="104139"/>
                  </a:lnTo>
                  <a:lnTo>
                    <a:pt x="0" y="104139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60"/>
              <a:ext cx="336446" cy="104999"/>
            </a:xfrm>
            <a:prstGeom prst="rect">
              <a:avLst/>
            </a:prstGeom>
          </p:spPr>
          <p:txBody>
            <a:bodyPr lIns="49727" tIns="49727" rIns="49727" bIns="49727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 err="1">
                  <a:solidFill>
                    <a:srgbClr val="000000"/>
                  </a:solidFill>
                  <a:latin typeface="Nanum Square"/>
                </a:rPr>
                <a:t>cosine_sim</a:t>
              </a:r>
              <a:r>
                <a:rPr lang="en-US" sz="1600" dirty="0">
                  <a:solidFill>
                    <a:srgbClr val="000000"/>
                  </a:solidFill>
                  <a:latin typeface="Nanum Square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Nanum Square"/>
                </a:rPr>
                <a:t>u,v</a:t>
              </a:r>
              <a:r>
                <a:rPr lang="en-US" sz="1600" dirty="0">
                  <a:solidFill>
                    <a:srgbClr val="000000"/>
                  </a:solidFill>
                  <a:latin typeface="Nanum Square"/>
                </a:rPr>
                <a:t>)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3871183" y="4966178"/>
            <a:ext cx="1414543" cy="3790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5" name="AutoShape 35"/>
          <p:cNvSpPr/>
          <p:nvPr/>
        </p:nvSpPr>
        <p:spPr>
          <a:xfrm flipH="1" flipV="1">
            <a:off x="5285726" y="4966178"/>
            <a:ext cx="1276114" cy="3887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6" name="AutoShape 36"/>
          <p:cNvSpPr/>
          <p:nvPr/>
        </p:nvSpPr>
        <p:spPr>
          <a:xfrm flipH="1" flipV="1">
            <a:off x="5304373" y="4134494"/>
            <a:ext cx="0" cy="2896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7" name="Freeform 37"/>
          <p:cNvSpPr/>
          <p:nvPr/>
        </p:nvSpPr>
        <p:spPr>
          <a:xfrm>
            <a:off x="10762891" y="3817045"/>
            <a:ext cx="6496409" cy="5185603"/>
          </a:xfrm>
          <a:custGeom>
            <a:avLst/>
            <a:gdLst/>
            <a:ahLst/>
            <a:cxnLst/>
            <a:rect l="l" t="t" r="r" b="b"/>
            <a:pathLst>
              <a:path w="6496409" h="5185603">
                <a:moveTo>
                  <a:pt x="0" y="0"/>
                </a:moveTo>
                <a:lnTo>
                  <a:pt x="6496409" y="0"/>
                </a:lnTo>
                <a:lnTo>
                  <a:pt x="6496409" y="5185603"/>
                </a:lnTo>
                <a:lnTo>
                  <a:pt x="0" y="5185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8" name="Group 38"/>
          <p:cNvGrpSpPr/>
          <p:nvPr/>
        </p:nvGrpSpPr>
        <p:grpSpPr>
          <a:xfrm>
            <a:off x="3092920" y="7597381"/>
            <a:ext cx="1508339" cy="466870"/>
            <a:chOff x="0" y="0"/>
            <a:chExt cx="336446" cy="10413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36446" cy="104139"/>
            </a:xfrm>
            <a:custGeom>
              <a:avLst/>
              <a:gdLst/>
              <a:ahLst/>
              <a:cxnLst/>
              <a:rect l="l" t="t" r="r" b="b"/>
              <a:pathLst>
                <a:path w="336446" h="104139">
                  <a:moveTo>
                    <a:pt x="0" y="0"/>
                  </a:moveTo>
                  <a:lnTo>
                    <a:pt x="336446" y="0"/>
                  </a:lnTo>
                  <a:lnTo>
                    <a:pt x="336446" y="104139"/>
                  </a:lnTo>
                  <a:lnTo>
                    <a:pt x="0" y="104139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0"/>
              <a:ext cx="336446" cy="104139"/>
            </a:xfrm>
            <a:prstGeom prst="rect">
              <a:avLst/>
            </a:prstGeom>
          </p:spPr>
          <p:txBody>
            <a:bodyPr lIns="49727" tIns="49727" rIns="49727" bIns="49727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Nanum Square"/>
                </a:rPr>
                <a:t>tokenization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 flipV="1">
            <a:off x="3871183" y="7265059"/>
            <a:ext cx="0" cy="33232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42" name="Group 42"/>
          <p:cNvGrpSpPr/>
          <p:nvPr/>
        </p:nvGrpSpPr>
        <p:grpSpPr>
          <a:xfrm>
            <a:off x="5807670" y="7586608"/>
            <a:ext cx="1508339" cy="477643"/>
            <a:chOff x="0" y="-2403"/>
            <a:chExt cx="336446" cy="10654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36446" cy="104139"/>
            </a:xfrm>
            <a:custGeom>
              <a:avLst/>
              <a:gdLst/>
              <a:ahLst/>
              <a:cxnLst/>
              <a:rect l="l" t="t" r="r" b="b"/>
              <a:pathLst>
                <a:path w="336446" h="104139">
                  <a:moveTo>
                    <a:pt x="0" y="0"/>
                  </a:moveTo>
                  <a:lnTo>
                    <a:pt x="336446" y="0"/>
                  </a:lnTo>
                  <a:lnTo>
                    <a:pt x="336446" y="104139"/>
                  </a:lnTo>
                  <a:lnTo>
                    <a:pt x="0" y="104139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403"/>
              <a:ext cx="336446" cy="106542"/>
            </a:xfrm>
            <a:prstGeom prst="rect">
              <a:avLst/>
            </a:prstGeom>
          </p:spPr>
          <p:txBody>
            <a:bodyPr lIns="49727" tIns="49727" rIns="49727" bIns="49727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Nanum Square"/>
                </a:rPr>
                <a:t>tokenization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flipV="1">
            <a:off x="6585932" y="7265059"/>
            <a:ext cx="0" cy="33232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6" name="AutoShape 46"/>
          <p:cNvSpPr/>
          <p:nvPr/>
        </p:nvSpPr>
        <p:spPr>
          <a:xfrm flipH="1" flipV="1">
            <a:off x="3861377" y="8064251"/>
            <a:ext cx="0" cy="29213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7" name="AutoShape 47"/>
          <p:cNvSpPr/>
          <p:nvPr/>
        </p:nvSpPr>
        <p:spPr>
          <a:xfrm flipV="1">
            <a:off x="6593963" y="8075025"/>
            <a:ext cx="0" cy="29213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8" name="Freeform 48"/>
          <p:cNvSpPr/>
          <p:nvPr/>
        </p:nvSpPr>
        <p:spPr>
          <a:xfrm>
            <a:off x="778548" y="7744611"/>
            <a:ext cx="2082800" cy="1504164"/>
          </a:xfrm>
          <a:custGeom>
            <a:avLst/>
            <a:gdLst/>
            <a:ahLst/>
            <a:cxnLst/>
            <a:rect l="l" t="t" r="r" b="b"/>
            <a:pathLst>
              <a:path w="2082800" h="1504164">
                <a:moveTo>
                  <a:pt x="0" y="0"/>
                </a:moveTo>
                <a:lnTo>
                  <a:pt x="2082800" y="0"/>
                </a:lnTo>
                <a:lnTo>
                  <a:pt x="2082800" y="1504164"/>
                </a:lnTo>
                <a:lnTo>
                  <a:pt x="0" y="1504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-15975" r="-16532" b="-1732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9" name="TextBox 49"/>
          <p:cNvSpPr txBox="1"/>
          <p:nvPr/>
        </p:nvSpPr>
        <p:spPr>
          <a:xfrm>
            <a:off x="1028700" y="2314635"/>
            <a:ext cx="14065722" cy="130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333333"/>
                </a:solidFill>
                <a:latin typeface="Nanum Square"/>
                <a:ea typeface="Nanum Square"/>
              </a:rPr>
              <a:t>질문&amp;답변 pair는 “2. 데이터 분석”에서 설명한 질문&amp;답변의 요약문임 </a:t>
            </a:r>
          </a:p>
          <a:p>
            <a:pPr marL="474981" lvl="1" indent="-23749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333333"/>
                </a:solidFill>
                <a:ea typeface="Nanum Square"/>
              </a:rPr>
              <a:t>질문의 유사도를 파악하기 위해 </a:t>
            </a:r>
            <a:r>
              <a:rPr lang="en-US" sz="2200">
                <a:solidFill>
                  <a:srgbClr val="333333"/>
                </a:solidFill>
                <a:ea typeface="Nanum Square Bold"/>
              </a:rPr>
              <a:t>코사인 유사도</a:t>
            </a:r>
            <a:r>
              <a:rPr lang="en-US" sz="2200">
                <a:solidFill>
                  <a:srgbClr val="333333"/>
                </a:solidFill>
                <a:latin typeface="Nanum Square"/>
                <a:ea typeface="Nanum Square"/>
              </a:rPr>
              <a:t> 사용</a:t>
            </a:r>
          </a:p>
          <a:p>
            <a:pPr marL="474981" lvl="1" indent="-23749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333333"/>
                </a:solidFill>
                <a:ea typeface="Nanum Square"/>
              </a:rPr>
              <a:t>유사도를 효과적으로 파악하기 위해 각 질문들을 </a:t>
            </a:r>
            <a:r>
              <a:rPr lang="en-US" sz="2200">
                <a:solidFill>
                  <a:srgbClr val="333333"/>
                </a:solidFill>
                <a:ea typeface="Nanum Square Bold"/>
              </a:rPr>
              <a:t>문장 임베딩</a:t>
            </a:r>
            <a:r>
              <a:rPr lang="en-US" sz="2200">
                <a:solidFill>
                  <a:srgbClr val="333333"/>
                </a:solidFill>
                <a:latin typeface="Nanum Square"/>
                <a:ea typeface="Nanum Square"/>
              </a:rPr>
              <a:t>해주어야 함 =&gt;  pretrained </a:t>
            </a:r>
            <a:r>
              <a:rPr lang="en-US" sz="2200">
                <a:solidFill>
                  <a:srgbClr val="333333"/>
                </a:solidFill>
                <a:latin typeface="Nanum Square Bold"/>
              </a:rPr>
              <a:t>KR-SBERT</a:t>
            </a:r>
            <a:r>
              <a:rPr lang="en-US" sz="2200">
                <a:solidFill>
                  <a:srgbClr val="333333"/>
                </a:solidFill>
                <a:latin typeface="Nanum Square"/>
                <a:ea typeface="Nanum Square"/>
              </a:rPr>
              <a:t> 사용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757690" y="3814413"/>
            <a:ext cx="3151242" cy="31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6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ea typeface="Nanum Square"/>
              </a:rPr>
              <a:t>문장 간 유사도는 </a:t>
            </a:r>
            <a:r>
              <a:rPr lang="en-US" sz="1761">
                <a:solidFill>
                  <a:srgbClr val="000000"/>
                </a:solidFill>
                <a:latin typeface="Nanum Square Bold"/>
              </a:rPr>
              <a:t>0.943</a:t>
            </a:r>
            <a:r>
              <a:rPr lang="en-US" sz="1761">
                <a:solidFill>
                  <a:srgbClr val="000000"/>
                </a:solidFill>
                <a:latin typeface="Nanum Square"/>
                <a:ea typeface="Nanum Square"/>
              </a:rPr>
              <a:t>입니다.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28700" y="1808600"/>
            <a:ext cx="14065722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333333"/>
                </a:solidFill>
                <a:latin typeface="Nanum Square Bold"/>
              </a:rPr>
              <a:t>GOAL</a:t>
            </a:r>
            <a:r>
              <a:rPr lang="en-US" sz="2400">
                <a:solidFill>
                  <a:srgbClr val="333333"/>
                </a:solidFill>
                <a:latin typeface="Nanum Square"/>
                <a:ea typeface="Nanum Square"/>
              </a:rPr>
              <a:t>: 사용자가 질문을 입력하면, 이 질문과 유사한 질문&amp;답변 pair를 찾아 답변을 해주는 Chatbot 구현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604844" y="8774048"/>
            <a:ext cx="3456934" cy="3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1900">
                <a:solidFill>
                  <a:srgbClr val="333333"/>
                </a:solidFill>
                <a:latin typeface="Nanum Square"/>
              </a:rPr>
              <a:t>[KR-SBERT Architecture]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</a:t>
            </a:r>
            <a:r>
              <a:rPr lang="ko-KR" alt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- 4) chatbot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54756" y="6723583"/>
          <a:ext cx="8284265" cy="1752600"/>
        </p:xfrm>
        <a:graphic>
          <a:graphicData uri="http://schemas.openxmlformats.org/drawingml/2006/table">
            <a:tbl>
              <a:tblPr/>
              <a:tblGrid>
                <a:gridCol w="571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42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666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chat_num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plainText_q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 Bold"/>
                        </a:rPr>
                        <a:t>?summary_text_q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plainText_a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 Bold"/>
                        </a:rPr>
                        <a:t>summary_text_a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93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</a:rPr>
                        <a:t>A1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zoom 시간 제한을 풀고 싶습니다. 바꿨는데도 잘 안되는 것 같습니다.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zoom 시간 제한을 풀고싶은데 잘 안됩니다.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지금 포털 이메일을 학교메일로 바꿔보시겠어요? 이메일 주소 남겨주시면, 권한 부여 해드리겠습니다.</a:t>
                      </a:r>
                      <a:endParaRPr lang="en-US" sz="110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포털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이메일을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학교메일로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바꾸고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, 안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되면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권한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부여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해드리겠습니다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.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028700" y="1955886"/>
            <a:ext cx="1629490" cy="2072959"/>
          </a:xfrm>
          <a:custGeom>
            <a:avLst/>
            <a:gdLst/>
            <a:ahLst/>
            <a:cxnLst/>
            <a:rect l="l" t="t" r="r" b="b"/>
            <a:pathLst>
              <a:path w="1629490" h="2072959">
                <a:moveTo>
                  <a:pt x="0" y="0"/>
                </a:moveTo>
                <a:lnTo>
                  <a:pt x="1629490" y="0"/>
                </a:lnTo>
                <a:lnTo>
                  <a:pt x="1629490" y="2072959"/>
                </a:lnTo>
                <a:lnTo>
                  <a:pt x="0" y="2072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852420" y="2060818"/>
            <a:ext cx="7466693" cy="1021864"/>
            <a:chOff x="0" y="0"/>
            <a:chExt cx="3945785" cy="5400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45785" cy="540006"/>
            </a:xfrm>
            <a:custGeom>
              <a:avLst/>
              <a:gdLst/>
              <a:ahLst/>
              <a:cxnLst/>
              <a:rect l="l" t="t" r="r" b="b"/>
              <a:pathLst>
                <a:path w="3945785" h="540006">
                  <a:moveTo>
                    <a:pt x="3945785" y="0"/>
                  </a:moveTo>
                  <a:lnTo>
                    <a:pt x="0" y="0"/>
                  </a:lnTo>
                  <a:lnTo>
                    <a:pt x="0" y="352046"/>
                  </a:lnTo>
                  <a:lnTo>
                    <a:pt x="157480" y="352046"/>
                  </a:lnTo>
                  <a:lnTo>
                    <a:pt x="157480" y="540006"/>
                  </a:lnTo>
                  <a:lnTo>
                    <a:pt x="463550" y="352046"/>
                  </a:lnTo>
                  <a:lnTo>
                    <a:pt x="3945785" y="352046"/>
                  </a:lnTo>
                  <a:lnTo>
                    <a:pt x="3945785" y="0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945785" cy="397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Nanum Square Bold"/>
                </a:rPr>
                <a:t>Q:</a:t>
              </a:r>
              <a:r>
                <a:rPr lang="en-US" sz="1900">
                  <a:solidFill>
                    <a:srgbClr val="000000"/>
                  </a:solidFill>
                  <a:latin typeface="Nanum Square"/>
                  <a:ea typeface="Nanum Square"/>
                </a:rPr>
                <a:t> zoom 회의실 만들면 40분 시간 제한이 있는데, 제한을 풀고 싶습니다.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44831" y="3535646"/>
            <a:ext cx="2998103" cy="817264"/>
            <a:chOff x="0" y="0"/>
            <a:chExt cx="3997471" cy="108968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997471" cy="1089685"/>
              <a:chOff x="0" y="0"/>
              <a:chExt cx="751700" cy="2049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51700" cy="204909"/>
              </a:xfrm>
              <a:custGeom>
                <a:avLst/>
                <a:gdLst/>
                <a:ahLst/>
                <a:cxnLst/>
                <a:rect l="l" t="t" r="r" b="b"/>
                <a:pathLst>
                  <a:path w="751700" h="204909">
                    <a:moveTo>
                      <a:pt x="0" y="0"/>
                    </a:moveTo>
                    <a:lnTo>
                      <a:pt x="751700" y="0"/>
                    </a:lnTo>
                    <a:lnTo>
                      <a:pt x="751700" y="204909"/>
                    </a:lnTo>
                    <a:lnTo>
                      <a:pt x="0" y="204909"/>
                    </a:lnTo>
                    <a:close/>
                  </a:path>
                </a:pathLst>
              </a:custGeom>
              <a:solidFill>
                <a:srgbClr val="D8BAA8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751700" cy="2620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5500" y="274439"/>
              <a:ext cx="3981971" cy="46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043" dirty="0">
                  <a:solidFill>
                    <a:srgbClr val="000000"/>
                  </a:solidFill>
                  <a:latin typeface="Nanum Square Bold"/>
                </a:rPr>
                <a:t>category classifier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5443883" y="2791643"/>
            <a:ext cx="0" cy="6582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3944831" y="5079753"/>
            <a:ext cx="2998103" cy="817264"/>
            <a:chOff x="0" y="0"/>
            <a:chExt cx="3997471" cy="108968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997471" cy="1089685"/>
              <a:chOff x="0" y="0"/>
              <a:chExt cx="751700" cy="20490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51700" cy="204909"/>
              </a:xfrm>
              <a:custGeom>
                <a:avLst/>
                <a:gdLst/>
                <a:ahLst/>
                <a:cxnLst/>
                <a:rect l="l" t="t" r="r" b="b"/>
                <a:pathLst>
                  <a:path w="751700" h="204909">
                    <a:moveTo>
                      <a:pt x="0" y="0"/>
                    </a:moveTo>
                    <a:lnTo>
                      <a:pt x="751700" y="0"/>
                    </a:lnTo>
                    <a:lnTo>
                      <a:pt x="751700" y="204909"/>
                    </a:lnTo>
                    <a:lnTo>
                      <a:pt x="0" y="204909"/>
                    </a:lnTo>
                    <a:close/>
                  </a:path>
                </a:pathLst>
              </a:custGeom>
              <a:solidFill>
                <a:srgbClr val="B8B895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751700" cy="2620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5500" y="274438"/>
              <a:ext cx="3981971" cy="461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043">
                  <a:solidFill>
                    <a:srgbClr val="000000"/>
                  </a:solidFill>
                  <a:latin typeface="Nanum Square Bold"/>
                </a:rPr>
                <a:t>chatbot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5453408" y="4392900"/>
            <a:ext cx="0" cy="6582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4" name="AutoShape 24"/>
          <p:cNvSpPr/>
          <p:nvPr/>
        </p:nvSpPr>
        <p:spPr>
          <a:xfrm>
            <a:off x="7136730" y="3934753"/>
            <a:ext cx="65827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7985509" y="3535646"/>
            <a:ext cx="5284103" cy="792324"/>
            <a:chOff x="0" y="0"/>
            <a:chExt cx="7045471" cy="105643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7045471" cy="1056432"/>
              <a:chOff x="0" y="0"/>
              <a:chExt cx="1324858" cy="19865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24858" cy="198656"/>
              </a:xfrm>
              <a:custGeom>
                <a:avLst/>
                <a:gdLst/>
                <a:ahLst/>
                <a:cxnLst/>
                <a:rect l="l" t="t" r="r" b="b"/>
                <a:pathLst>
                  <a:path w="1324858" h="198656">
                    <a:moveTo>
                      <a:pt x="0" y="0"/>
                    </a:moveTo>
                    <a:lnTo>
                      <a:pt x="1324858" y="0"/>
                    </a:lnTo>
                    <a:lnTo>
                      <a:pt x="1324858" y="198656"/>
                    </a:lnTo>
                    <a:lnTo>
                      <a:pt x="0" y="198656"/>
                    </a:lnTo>
                    <a:close/>
                  </a:path>
                </a:pathLst>
              </a:custGeom>
              <a:solidFill>
                <a:srgbClr val="F1DCD0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324858" cy="2558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7318" y="274438"/>
              <a:ext cx="7018153" cy="427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</a:rPr>
                <a:t>해당 질문의 category는 “</a:t>
              </a:r>
              <a:r>
                <a:rPr lang="en-US" sz="1899">
                  <a:solidFill>
                    <a:srgbClr val="000000"/>
                  </a:solidFill>
                  <a:ea typeface="Nanum Square Bold"/>
                </a:rPr>
                <a:t>도구</a:t>
              </a: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</a:rPr>
                <a:t>"입니다.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638695" y="6708538"/>
            <a:ext cx="1858194" cy="1782691"/>
            <a:chOff x="0" y="0"/>
            <a:chExt cx="489401" cy="46951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9401" cy="469515"/>
            </a:xfrm>
            <a:custGeom>
              <a:avLst/>
              <a:gdLst/>
              <a:ahLst/>
              <a:cxnLst/>
              <a:rect l="l" t="t" r="r" b="b"/>
              <a:pathLst>
                <a:path w="489401" h="469515">
                  <a:moveTo>
                    <a:pt x="0" y="0"/>
                  </a:moveTo>
                  <a:lnTo>
                    <a:pt x="489401" y="0"/>
                  </a:lnTo>
                  <a:lnTo>
                    <a:pt x="489401" y="469515"/>
                  </a:lnTo>
                  <a:lnTo>
                    <a:pt x="0" y="4695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868668"/>
              </a:solidFill>
              <a:prstDash val="lgDash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489401" cy="526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640172" y="6693492"/>
            <a:ext cx="1998850" cy="1782691"/>
            <a:chOff x="0" y="0"/>
            <a:chExt cx="526446" cy="46951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26446" cy="469515"/>
            </a:xfrm>
            <a:custGeom>
              <a:avLst/>
              <a:gdLst/>
              <a:ahLst/>
              <a:cxnLst/>
              <a:rect l="l" t="t" r="r" b="b"/>
              <a:pathLst>
                <a:path w="526446" h="469515">
                  <a:moveTo>
                    <a:pt x="0" y="0"/>
                  </a:moveTo>
                  <a:lnTo>
                    <a:pt x="526446" y="0"/>
                  </a:lnTo>
                  <a:lnTo>
                    <a:pt x="526446" y="469515"/>
                  </a:lnTo>
                  <a:lnTo>
                    <a:pt x="0" y="4695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AD6237"/>
              </a:solidFill>
              <a:prstDash val="lgDash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526446" cy="526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5372555" y="6392557"/>
            <a:ext cx="1645628" cy="2318699"/>
          </a:xfrm>
          <a:custGeom>
            <a:avLst/>
            <a:gdLst/>
            <a:ahLst/>
            <a:cxnLst/>
            <a:rect l="l" t="t" r="r" b="b"/>
            <a:pathLst>
              <a:path w="1645628" h="2318699">
                <a:moveTo>
                  <a:pt x="0" y="0"/>
                </a:moveTo>
                <a:lnTo>
                  <a:pt x="1645628" y="0"/>
                </a:lnTo>
                <a:lnTo>
                  <a:pt x="1645628" y="2318699"/>
                </a:lnTo>
                <a:lnTo>
                  <a:pt x="0" y="231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10187941" y="5350429"/>
            <a:ext cx="7428810" cy="792324"/>
            <a:chOff x="0" y="0"/>
            <a:chExt cx="9905080" cy="105643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9905080" cy="1056432"/>
              <a:chOff x="0" y="0"/>
              <a:chExt cx="1862591" cy="19865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862591" cy="198656"/>
              </a:xfrm>
              <a:custGeom>
                <a:avLst/>
                <a:gdLst/>
                <a:ahLst/>
                <a:cxnLst/>
                <a:rect l="l" t="t" r="r" b="b"/>
                <a:pathLst>
                  <a:path w="1862591" h="198656">
                    <a:moveTo>
                      <a:pt x="0" y="0"/>
                    </a:moveTo>
                    <a:lnTo>
                      <a:pt x="1862591" y="0"/>
                    </a:lnTo>
                    <a:lnTo>
                      <a:pt x="1862591" y="198656"/>
                    </a:lnTo>
                    <a:lnTo>
                      <a:pt x="0" y="198656"/>
                    </a:lnTo>
                    <a:close/>
                  </a:path>
                </a:pathLst>
              </a:custGeom>
              <a:solidFill>
                <a:srgbClr val="B8B895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57150"/>
                <a:ext cx="1862591" cy="2558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8406" y="274438"/>
              <a:ext cx="9866675" cy="427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Nanum Square Bold"/>
                </a:rPr>
                <a:t>A:</a:t>
              </a: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</a:rPr>
                <a:t> 포털 이메일을 학교메일로 바꾸고, 안 되면 권한 부여 해드리겠습니다.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 rot="9472273">
            <a:off x="15127760" y="5973601"/>
            <a:ext cx="744598" cy="651523"/>
            <a:chOff x="0" y="0"/>
            <a:chExt cx="812800" cy="7112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B895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</a:t>
            </a:r>
            <a:r>
              <a:rPr lang="ko-KR" alt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- 4) chatbot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74640" y="6057900"/>
            <a:ext cx="7557536" cy="353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질문과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가장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유사한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요약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질문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&amp;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답변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pair를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데이터셋에서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search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429000" y="8604032"/>
            <a:ext cx="2445733" cy="30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868668"/>
                </a:solidFill>
                <a:latin typeface="Nanum Square Bold"/>
                <a:ea typeface="Nanum Square Bold"/>
              </a:rPr>
              <a:t>코사인</a:t>
            </a:r>
            <a:r>
              <a:rPr lang="en-US" sz="1800" dirty="0">
                <a:solidFill>
                  <a:srgbClr val="868668"/>
                </a:solidFill>
                <a:latin typeface="Nanum Square Bold"/>
                <a:ea typeface="Nanum Square Bold"/>
              </a:rPr>
              <a:t> </a:t>
            </a:r>
            <a:r>
              <a:rPr lang="en-US" sz="1800" dirty="0" err="1">
                <a:solidFill>
                  <a:srgbClr val="868668"/>
                </a:solidFill>
                <a:latin typeface="Nanum Square Bold"/>
                <a:ea typeface="Nanum Square Bold"/>
              </a:rPr>
              <a:t>유사도</a:t>
            </a:r>
            <a:r>
              <a:rPr lang="en-US" sz="1800" dirty="0">
                <a:solidFill>
                  <a:srgbClr val="868668"/>
                </a:solidFill>
                <a:latin typeface="Nanum Square Bold"/>
                <a:ea typeface="Nanum Square Bold"/>
              </a:rPr>
              <a:t> 0.755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81212" y="8572500"/>
            <a:ext cx="1305371" cy="3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C00000"/>
                </a:solidFill>
                <a:ea typeface="Nanum Square Bold"/>
              </a:rPr>
              <a:t>답변으로</a:t>
            </a:r>
            <a:r>
              <a:rPr lang="en-US" sz="1800" dirty="0">
                <a:solidFill>
                  <a:srgbClr val="C00000"/>
                </a:solidFill>
                <a:ea typeface="Nanum Square Bold"/>
              </a:rPr>
              <a:t> </a:t>
            </a:r>
            <a:r>
              <a:rPr lang="en-US" sz="1800" dirty="0" err="1">
                <a:solidFill>
                  <a:srgbClr val="C00000"/>
                </a:solidFill>
                <a:ea typeface="Nanum Square Bold"/>
              </a:rPr>
              <a:t>출력</a:t>
            </a:r>
            <a:endParaRPr lang="en-US" sz="1800" dirty="0">
              <a:solidFill>
                <a:srgbClr val="C00000"/>
              </a:solidFill>
              <a:ea typeface="Nanum Square Bold"/>
            </a:endParaRPr>
          </a:p>
        </p:txBody>
      </p:sp>
      <p:sp>
        <p:nvSpPr>
          <p:cNvPr id="49" name="AutoShape 49"/>
          <p:cNvSpPr/>
          <p:nvPr/>
        </p:nvSpPr>
        <p:spPr>
          <a:xfrm flipV="1">
            <a:off x="9639022" y="6142753"/>
            <a:ext cx="2131010" cy="1442085"/>
          </a:xfrm>
          <a:prstGeom prst="line">
            <a:avLst/>
          </a:prstGeom>
          <a:ln w="38100" cap="flat">
            <a:solidFill>
              <a:srgbClr val="AD623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0" name="TextBox 50"/>
          <p:cNvSpPr txBox="1"/>
          <p:nvPr/>
        </p:nvSpPr>
        <p:spPr>
          <a:xfrm>
            <a:off x="15608614" y="8788408"/>
            <a:ext cx="117351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anum Square Bold"/>
              </a:rPr>
              <a:t>[chatbot]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63375" y="4111753"/>
            <a:ext cx="76014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anum Square Bold"/>
              </a:rPr>
              <a:t>[user]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2345055"/>
            <a:ext cx="6098423" cy="6686550"/>
          </a:xfrm>
          <a:custGeom>
            <a:avLst/>
            <a:gdLst/>
            <a:ahLst/>
            <a:cxnLst/>
            <a:rect l="l" t="t" r="r" b="b"/>
            <a:pathLst>
              <a:path w="6098423" h="6686550">
                <a:moveTo>
                  <a:pt x="0" y="0"/>
                </a:moveTo>
                <a:lnTo>
                  <a:pt x="6098423" y="0"/>
                </a:lnTo>
                <a:lnTo>
                  <a:pt x="6098423" y="6686550"/>
                </a:lnTo>
                <a:lnTo>
                  <a:pt x="0" y="668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>
            <a:off x="7324057" y="1771650"/>
            <a:ext cx="9248909" cy="2203890"/>
          </a:xfrm>
          <a:custGeom>
            <a:avLst/>
            <a:gdLst/>
            <a:ahLst/>
            <a:cxnLst/>
            <a:rect l="l" t="t" r="r" b="b"/>
            <a:pathLst>
              <a:path w="9248909" h="2203890">
                <a:moveTo>
                  <a:pt x="0" y="0"/>
                </a:moveTo>
                <a:lnTo>
                  <a:pt x="9248909" y="0"/>
                </a:lnTo>
                <a:lnTo>
                  <a:pt x="9248909" y="2203890"/>
                </a:lnTo>
                <a:lnTo>
                  <a:pt x="0" y="220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7324057" y="4102853"/>
            <a:ext cx="9248909" cy="2500395"/>
          </a:xfrm>
          <a:custGeom>
            <a:avLst/>
            <a:gdLst/>
            <a:ahLst/>
            <a:cxnLst/>
            <a:rect l="l" t="t" r="r" b="b"/>
            <a:pathLst>
              <a:path w="9248909" h="2500395">
                <a:moveTo>
                  <a:pt x="0" y="0"/>
                </a:moveTo>
                <a:lnTo>
                  <a:pt x="9248909" y="0"/>
                </a:lnTo>
                <a:lnTo>
                  <a:pt x="9248909" y="2500394"/>
                </a:lnTo>
                <a:lnTo>
                  <a:pt x="0" y="2500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0" name="Freeform 10"/>
          <p:cNvSpPr/>
          <p:nvPr/>
        </p:nvSpPr>
        <p:spPr>
          <a:xfrm>
            <a:off x="7324057" y="6727072"/>
            <a:ext cx="9248909" cy="2331442"/>
          </a:xfrm>
          <a:custGeom>
            <a:avLst/>
            <a:gdLst/>
            <a:ahLst/>
            <a:cxnLst/>
            <a:rect l="l" t="t" r="r" b="b"/>
            <a:pathLst>
              <a:path w="9248909" h="2331442">
                <a:moveTo>
                  <a:pt x="0" y="0"/>
                </a:moveTo>
                <a:lnTo>
                  <a:pt x="9248909" y="0"/>
                </a:lnTo>
                <a:lnTo>
                  <a:pt x="9248909" y="2331443"/>
                </a:lnTo>
                <a:lnTo>
                  <a:pt x="0" y="2331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1666875"/>
            <a:ext cx="14065722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333333"/>
                </a:solidFill>
                <a:ea typeface="Nanum Square Bold"/>
              </a:rPr>
              <a:t>구현 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</a:t>
            </a:r>
            <a:r>
              <a:rPr lang="ko-KR" alt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- 4) chatbot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524176" y="1657350"/>
            <a:ext cx="12735124" cy="74866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4. </a:t>
            </a:r>
            <a:r>
              <a:rPr lang="ko-KR" alt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챗봇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개발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- 4) chatbot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62305" y="6296356"/>
            <a:ext cx="2722329" cy="961017"/>
            <a:chOff x="0" y="0"/>
            <a:chExt cx="1529705" cy="5400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9705" cy="540006"/>
            </a:xfrm>
            <a:custGeom>
              <a:avLst/>
              <a:gdLst/>
              <a:ahLst/>
              <a:cxnLst/>
              <a:rect l="l" t="t" r="r" b="b"/>
              <a:pathLst>
                <a:path w="1529705" h="540006">
                  <a:moveTo>
                    <a:pt x="1529705" y="0"/>
                  </a:moveTo>
                  <a:lnTo>
                    <a:pt x="0" y="0"/>
                  </a:lnTo>
                  <a:lnTo>
                    <a:pt x="0" y="352046"/>
                  </a:lnTo>
                  <a:lnTo>
                    <a:pt x="157480" y="352046"/>
                  </a:lnTo>
                  <a:lnTo>
                    <a:pt x="157480" y="540006"/>
                  </a:lnTo>
                  <a:lnTo>
                    <a:pt x="463550" y="352046"/>
                  </a:lnTo>
                  <a:lnTo>
                    <a:pt x="1529705" y="352046"/>
                  </a:lnTo>
                  <a:lnTo>
                    <a:pt x="1529705" y="0"/>
                  </a:ln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29705" cy="387606"/>
            </a:xfrm>
            <a:prstGeom prst="rect">
              <a:avLst/>
            </a:prstGeom>
          </p:spPr>
          <p:txBody>
            <a:bodyPr lIns="47775" tIns="47775" rIns="47775" bIns="47775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Nanum Square"/>
                  <a:ea typeface="Nanum Square"/>
                </a:rPr>
                <a:t>시연 영상을 재생해주세요!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7416043"/>
            <a:ext cx="1413963" cy="1664539"/>
          </a:xfrm>
          <a:custGeom>
            <a:avLst/>
            <a:gdLst/>
            <a:ahLst/>
            <a:cxnLst/>
            <a:rect l="l" t="t" r="r" b="b"/>
            <a:pathLst>
              <a:path w="1413963" h="1664539">
                <a:moveTo>
                  <a:pt x="0" y="0"/>
                </a:moveTo>
                <a:lnTo>
                  <a:pt x="1413963" y="0"/>
                </a:lnTo>
                <a:lnTo>
                  <a:pt x="1413963" y="1664538"/>
                </a:lnTo>
                <a:lnTo>
                  <a:pt x="0" y="1664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45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5559" y="3323427"/>
            <a:ext cx="9336881" cy="28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7B071E"/>
                </a:solidFill>
                <a:latin typeface="Nanum Square Bold"/>
              </a:rPr>
              <a:t>05</a:t>
            </a:r>
          </a:p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000000"/>
                </a:solidFill>
                <a:ea typeface="Nanum Square Bold"/>
              </a:rPr>
              <a:t>활용 방안 및 기대 효과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2195445"/>
            <a:ext cx="8115300" cy="6410461"/>
            <a:chOff x="0" y="0"/>
            <a:chExt cx="1526251" cy="12056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6251" cy="1205621"/>
            </a:xfrm>
            <a:custGeom>
              <a:avLst/>
              <a:gdLst/>
              <a:ahLst/>
              <a:cxnLst/>
              <a:rect l="l" t="t" r="r" b="b"/>
              <a:pathLst>
                <a:path w="1526251" h="1205621">
                  <a:moveTo>
                    <a:pt x="0" y="0"/>
                  </a:moveTo>
                  <a:lnTo>
                    <a:pt x="1526251" y="0"/>
                  </a:lnTo>
                  <a:lnTo>
                    <a:pt x="1526251" y="1205621"/>
                  </a:lnTo>
                  <a:lnTo>
                    <a:pt x="0" y="1205621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526251" cy="126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941209" y="3546911"/>
            <a:ext cx="633662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1" name="Freeform 11"/>
          <p:cNvSpPr/>
          <p:nvPr/>
        </p:nvSpPr>
        <p:spPr>
          <a:xfrm>
            <a:off x="10779080" y="2195445"/>
            <a:ext cx="6065699" cy="3028159"/>
          </a:xfrm>
          <a:custGeom>
            <a:avLst/>
            <a:gdLst/>
            <a:ahLst/>
            <a:cxnLst/>
            <a:rect l="l" t="t" r="r" b="b"/>
            <a:pathLst>
              <a:path w="6065699" h="3028159">
                <a:moveTo>
                  <a:pt x="0" y="0"/>
                </a:moveTo>
                <a:lnTo>
                  <a:pt x="6065699" y="0"/>
                </a:lnTo>
                <a:lnTo>
                  <a:pt x="6065699" y="3028159"/>
                </a:lnTo>
                <a:lnTo>
                  <a:pt x="0" y="302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497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2" name="Freeform 12"/>
          <p:cNvSpPr/>
          <p:nvPr/>
        </p:nvSpPr>
        <p:spPr>
          <a:xfrm>
            <a:off x="10779080" y="5593791"/>
            <a:ext cx="6065699" cy="3012114"/>
          </a:xfrm>
          <a:custGeom>
            <a:avLst/>
            <a:gdLst/>
            <a:ahLst/>
            <a:cxnLst/>
            <a:rect l="l" t="t" r="r" b="b"/>
            <a:pathLst>
              <a:path w="6065699" h="3012114">
                <a:moveTo>
                  <a:pt x="0" y="0"/>
                </a:moveTo>
                <a:lnTo>
                  <a:pt x="6065699" y="0"/>
                </a:lnTo>
                <a:lnTo>
                  <a:pt x="6065699" y="3012114"/>
                </a:lnTo>
                <a:lnTo>
                  <a:pt x="0" y="301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19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354756" y="631825"/>
            <a:ext cx="9424324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5. 활용 방안 및 기대 효과 - 1) FAQ 대시보드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570270"/>
            <a:ext cx="8115300" cy="89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049">
                <a:solidFill>
                  <a:srgbClr val="FDFDFD"/>
                </a:solidFill>
                <a:latin typeface="Nanum Square Bold"/>
                <a:ea typeface="Nanum Square Bold"/>
              </a:rPr>
              <a:t>FAQ 대시보드 한계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9380" y="4137461"/>
            <a:ext cx="7113940" cy="326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워드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클라우드에서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상위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두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개의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단어에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대해서만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데이터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연동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→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시간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문제였으므로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추후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데이터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정제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후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일괄적으로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처리될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수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있는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문제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FDFDFD"/>
              </a:solidFill>
              <a:latin typeface="Nanum Square"/>
              <a:ea typeface="Nanum Square"/>
            </a:endParaRP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FDFDFD"/>
              </a:solidFill>
              <a:latin typeface="Nanum Square"/>
              <a:ea typeface="Nanum Square"/>
            </a:endParaRP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문제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해결까지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소요된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시간이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간혹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안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뜨는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경우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발생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.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이는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워드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클라우드로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추출한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키워드와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,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질문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분류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범주명이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달라서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발생하는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문제</a:t>
            </a:r>
            <a:endParaRPr lang="en-US" sz="2300" dirty="0">
              <a:solidFill>
                <a:srgbClr val="FDFDFD"/>
              </a:solidFill>
              <a:latin typeface="Nanum Square"/>
              <a:ea typeface="Nanum Square"/>
            </a:endParaRPr>
          </a:p>
        </p:txBody>
      </p:sp>
      <p:sp>
        <p:nvSpPr>
          <p:cNvPr id="16" name="AutoShape 16"/>
          <p:cNvSpPr/>
          <p:nvPr/>
        </p:nvSpPr>
        <p:spPr>
          <a:xfrm flipV="1">
            <a:off x="9144000" y="3709524"/>
            <a:ext cx="1635080" cy="682155"/>
          </a:xfrm>
          <a:prstGeom prst="line">
            <a:avLst/>
          </a:prstGeom>
          <a:ln w="38100" cap="flat">
            <a:solidFill>
              <a:srgbClr val="868668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7" name="AutoShape 17"/>
          <p:cNvSpPr/>
          <p:nvPr/>
        </p:nvSpPr>
        <p:spPr>
          <a:xfrm>
            <a:off x="9144000" y="6503583"/>
            <a:ext cx="1635080" cy="596265"/>
          </a:xfrm>
          <a:prstGeom prst="line">
            <a:avLst/>
          </a:prstGeom>
          <a:ln w="38100" cap="flat">
            <a:solidFill>
              <a:srgbClr val="868668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9144000" y="2195445"/>
            <a:ext cx="8115300" cy="6410461"/>
            <a:chOff x="0" y="0"/>
            <a:chExt cx="1526251" cy="12056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6251" cy="1205621"/>
            </a:xfrm>
            <a:custGeom>
              <a:avLst/>
              <a:gdLst/>
              <a:ahLst/>
              <a:cxnLst/>
              <a:rect l="l" t="t" r="r" b="b"/>
              <a:pathLst>
                <a:path w="1526251" h="1205621">
                  <a:moveTo>
                    <a:pt x="0" y="0"/>
                  </a:moveTo>
                  <a:lnTo>
                    <a:pt x="1526251" y="0"/>
                  </a:lnTo>
                  <a:lnTo>
                    <a:pt x="1526251" y="1205621"/>
                  </a:lnTo>
                  <a:lnTo>
                    <a:pt x="0" y="1205621"/>
                  </a:lnTo>
                  <a:close/>
                </a:path>
              </a:pathLst>
            </a:custGeom>
            <a:solidFill>
              <a:srgbClr val="B8B895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526251" cy="126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033337" y="3614580"/>
            <a:ext cx="633662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2378636"/>
            <a:ext cx="8009642" cy="1436108"/>
            <a:chOff x="0" y="0"/>
            <a:chExt cx="10679523" cy="19148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05858" cy="1017280"/>
            </a:xfrm>
            <a:custGeom>
              <a:avLst/>
              <a:gdLst/>
              <a:ahLst/>
              <a:cxnLst/>
              <a:rect l="l" t="t" r="r" b="b"/>
              <a:pathLst>
                <a:path w="8805858" h="1017280">
                  <a:moveTo>
                    <a:pt x="0" y="0"/>
                  </a:moveTo>
                  <a:lnTo>
                    <a:pt x="8805858" y="0"/>
                  </a:lnTo>
                  <a:lnTo>
                    <a:pt x="8805858" y="1017280"/>
                  </a:lnTo>
                  <a:lnTo>
                    <a:pt x="0" y="1017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9139" r="-88705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234103"/>
              <a:ext cx="10679523" cy="246819"/>
            </a:xfrm>
            <a:custGeom>
              <a:avLst/>
              <a:gdLst/>
              <a:ahLst/>
              <a:cxnLst/>
              <a:rect l="l" t="t" r="r" b="b"/>
              <a:pathLst>
                <a:path w="10679523" h="246819">
                  <a:moveTo>
                    <a:pt x="0" y="0"/>
                  </a:moveTo>
                  <a:lnTo>
                    <a:pt x="10679523" y="0"/>
                  </a:lnTo>
                  <a:lnTo>
                    <a:pt x="10679523" y="246818"/>
                  </a:lnTo>
                  <a:lnTo>
                    <a:pt x="0" y="246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2703" r="-55769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692525"/>
              <a:ext cx="9887339" cy="222286"/>
            </a:xfrm>
            <a:custGeom>
              <a:avLst/>
              <a:gdLst/>
              <a:ahLst/>
              <a:cxnLst/>
              <a:rect l="l" t="t" r="r" b="b"/>
              <a:pathLst>
                <a:path w="9887339" h="222286">
                  <a:moveTo>
                    <a:pt x="0" y="0"/>
                  </a:moveTo>
                  <a:lnTo>
                    <a:pt x="9887339" y="0"/>
                  </a:lnTo>
                  <a:lnTo>
                    <a:pt x="9887339" y="222286"/>
                  </a:lnTo>
                  <a:lnTo>
                    <a:pt x="0" y="222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455" r="-69005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4756" y="631825"/>
            <a:ext cx="9424324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5. 활용 방안 및 기대 효과 - 1) FAQ 대시보드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2589320"/>
            <a:ext cx="8115300" cy="89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049">
                <a:solidFill>
                  <a:srgbClr val="FDFDFD"/>
                </a:solidFill>
                <a:latin typeface="Nanum Square Bold"/>
                <a:ea typeface="Nanum Square Bold"/>
              </a:rPr>
              <a:t>FAQ 대시보드 기대효과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4680" y="3911987"/>
            <a:ext cx="7113940" cy="360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DFD"/>
                </a:solidFill>
                <a:latin typeface="Nanum Square"/>
                <a:ea typeface="Nanum Square"/>
              </a:rPr>
              <a:t>상담원에게 질문하지 않아도 문제 상황에 대한 해결책이 제시되어 있으므로, 사용자는 원하는 답변을 바로 얻을 수 있음</a:t>
            </a: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DFD"/>
                </a:solidFill>
                <a:latin typeface="Nanum Square"/>
                <a:ea typeface="Nanum Square"/>
              </a:rPr>
              <a:t>사용자가 상담원에게 바로 질문하는 것이 아니라, FAQ를 거쳐 질문하도록 만듦으로써 효율적인 인력 운용에 기여할 수 있음</a:t>
            </a: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DFD"/>
                </a:solidFill>
                <a:latin typeface="Nanum Square"/>
                <a:ea typeface="Nanum Square"/>
              </a:rPr>
              <a:t>사용자(교수자/수업 조교/학습자)용 뿐만 아니라 상담원(manager)용 대시보드도 제작하여 상담 가이드라인 또한 제시할 수 있음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870" y="4997201"/>
            <a:ext cx="7977177" cy="360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현재 상담 가이드는 슬래시(/)를 치고 키워드를 직접 입력하는 방식으로, 어떤 키워드에 대해 가이드가 존재하는지 OR 질문이 어떤 키워드로 정리되는지 모른다면 효율적인 방식이 아님</a:t>
            </a: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또한 담당 manager가 모르는 질문이면 다른 manager를 호출해서 도움을 받는데, 해당 질문에 대해 가이드가 존재함에도 다른 manager를 호출한다면 이 또한 효율적인 해결 방식이 아님</a:t>
            </a: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Nanum Square"/>
                <a:ea typeface="Nanum Square"/>
              </a:rPr>
              <a:t>manager용 FAQ 대시보드 제작 시, manager가 질문 범주 및 키워드를 클릭함으로써 가이드를 쉽게 찾을 수 있고, 궁극적으로 담당 manager 선에서 해결될 수 있는 문제가 많아질 것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4572479" y="4248314"/>
            <a:ext cx="540092" cy="381992"/>
          </a:xfrm>
          <a:custGeom>
            <a:avLst/>
            <a:gdLst/>
            <a:ahLst/>
            <a:cxnLst/>
            <a:rect l="l" t="t" r="r" b="b"/>
            <a:pathLst>
              <a:path w="540092" h="381992">
                <a:moveTo>
                  <a:pt x="0" y="0"/>
                </a:moveTo>
                <a:lnTo>
                  <a:pt x="540092" y="0"/>
                </a:lnTo>
                <a:lnTo>
                  <a:pt x="540092" y="381992"/>
                </a:lnTo>
                <a:lnTo>
                  <a:pt x="0" y="381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0" name="AutoShape 20"/>
          <p:cNvSpPr/>
          <p:nvPr/>
        </p:nvSpPr>
        <p:spPr>
          <a:xfrm flipH="1" flipV="1">
            <a:off x="8681047" y="6834890"/>
            <a:ext cx="1352290" cy="201852"/>
          </a:xfrm>
          <a:prstGeom prst="line">
            <a:avLst/>
          </a:prstGeom>
          <a:ln w="38100" cap="flat">
            <a:solidFill>
              <a:srgbClr val="996B5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5. 활용 방안 및 기대 효과 - 2) 챗봇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195445"/>
            <a:ext cx="8115300" cy="6410461"/>
            <a:chOff x="0" y="0"/>
            <a:chExt cx="1526251" cy="12056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6251" cy="1205621"/>
            </a:xfrm>
            <a:custGeom>
              <a:avLst/>
              <a:gdLst/>
              <a:ahLst/>
              <a:cxnLst/>
              <a:rect l="l" t="t" r="r" b="b"/>
              <a:pathLst>
                <a:path w="1526251" h="1205621">
                  <a:moveTo>
                    <a:pt x="0" y="0"/>
                  </a:moveTo>
                  <a:lnTo>
                    <a:pt x="1526251" y="0"/>
                  </a:lnTo>
                  <a:lnTo>
                    <a:pt x="1526251" y="1205621"/>
                  </a:lnTo>
                  <a:lnTo>
                    <a:pt x="0" y="1205621"/>
                  </a:lnTo>
                  <a:close/>
                </a:path>
              </a:pathLst>
            </a:custGeom>
            <a:solidFill>
              <a:srgbClr val="D8BAA8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26251" cy="126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570270"/>
            <a:ext cx="8115300" cy="89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049">
                <a:solidFill>
                  <a:srgbClr val="FDFDFD"/>
                </a:solidFill>
                <a:latin typeface="Nanum Square Bold"/>
                <a:ea typeface="Nanum Square Bold"/>
              </a:rPr>
              <a:t>chatbot 한계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9380" y="3986055"/>
            <a:ext cx="7113940" cy="28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간단한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(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일반적인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)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질문에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한해서만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높은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퀄리티의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답변을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출력함</a:t>
            </a:r>
            <a:endParaRPr lang="en-US" sz="2300" dirty="0">
              <a:solidFill>
                <a:srgbClr val="FDFDFD"/>
              </a:solidFill>
              <a:latin typeface="Nanum Square"/>
              <a:ea typeface="Nanum Square"/>
            </a:endParaRP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기존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dataset에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존재하지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않는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질문일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경우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최대한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유사한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질문&amp;답변을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찾아주기는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하나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,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그마저도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없을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경우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어색한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답변을</a:t>
            </a:r>
            <a:r>
              <a:rPr lang="en-US" sz="23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latin typeface="Nanum Square"/>
                <a:ea typeface="Nanum Square"/>
              </a:rPr>
              <a:t>출력함</a:t>
            </a:r>
            <a:endParaRPr lang="en-US" sz="2300" dirty="0">
              <a:solidFill>
                <a:srgbClr val="FDFDFD"/>
              </a:solidFill>
              <a:latin typeface="Nanum Square"/>
              <a:ea typeface="Nanum Square"/>
            </a:endParaRPr>
          </a:p>
          <a:p>
            <a:pPr marL="496571" lvl="1" indent="-248285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FDFDFD"/>
                </a:solidFill>
                <a:ea typeface="Nanum Square"/>
              </a:rPr>
              <a:t>텍스트</a:t>
            </a:r>
            <a:r>
              <a:rPr lang="en-US" sz="2300" dirty="0">
                <a:solidFill>
                  <a:srgbClr val="FDFDFD"/>
                </a:solidFill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ea typeface="Nanum Square"/>
              </a:rPr>
              <a:t>전처리에서의</a:t>
            </a:r>
            <a:r>
              <a:rPr lang="en-US" sz="2300" dirty="0">
                <a:solidFill>
                  <a:srgbClr val="FDFDFD"/>
                </a:solidFill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ea typeface="Nanum Square"/>
              </a:rPr>
              <a:t>한계로</a:t>
            </a:r>
            <a:r>
              <a:rPr lang="en-US" sz="2300" dirty="0">
                <a:solidFill>
                  <a:srgbClr val="FDFDFD"/>
                </a:solidFill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ea typeface="Nanum Square"/>
              </a:rPr>
              <a:t>인해</a:t>
            </a:r>
            <a:r>
              <a:rPr lang="en-US" sz="2300" dirty="0">
                <a:solidFill>
                  <a:srgbClr val="FDFDFD"/>
                </a:solidFill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ea typeface="Nanum Square"/>
              </a:rPr>
              <a:t>불필요한</a:t>
            </a:r>
            <a:r>
              <a:rPr lang="en-US" sz="2300" dirty="0">
                <a:solidFill>
                  <a:srgbClr val="FDFDFD"/>
                </a:solidFill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ea typeface="Nanum Square"/>
              </a:rPr>
              <a:t>단어들이</a:t>
            </a:r>
            <a:r>
              <a:rPr lang="en-US" sz="2300" dirty="0">
                <a:solidFill>
                  <a:srgbClr val="FDFDFD"/>
                </a:solidFill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ea typeface="Nanum Square"/>
              </a:rPr>
              <a:t>함께</a:t>
            </a:r>
            <a:r>
              <a:rPr lang="en-US" sz="2300" dirty="0">
                <a:solidFill>
                  <a:srgbClr val="FDFDFD"/>
                </a:solidFill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ea typeface="Nanum Square"/>
              </a:rPr>
              <a:t>출력되는</a:t>
            </a:r>
            <a:r>
              <a:rPr lang="en-US" sz="2300" dirty="0">
                <a:solidFill>
                  <a:srgbClr val="FDFDFD"/>
                </a:solidFill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ea typeface="Nanum Square"/>
              </a:rPr>
              <a:t>경우도</a:t>
            </a:r>
            <a:r>
              <a:rPr lang="en-US" sz="2300" dirty="0">
                <a:solidFill>
                  <a:srgbClr val="FDFDFD"/>
                </a:solidFill>
                <a:ea typeface="Nanum Square"/>
              </a:rPr>
              <a:t> </a:t>
            </a:r>
            <a:r>
              <a:rPr lang="en-US" sz="2300" dirty="0" err="1">
                <a:solidFill>
                  <a:srgbClr val="FDFDFD"/>
                </a:solidFill>
                <a:ea typeface="Nanum Square"/>
              </a:rPr>
              <a:t>존재함</a:t>
            </a:r>
            <a:endParaRPr lang="en-US" sz="2300" dirty="0">
              <a:solidFill>
                <a:srgbClr val="FDFDFD"/>
              </a:solidFill>
              <a:ea typeface="Nanum Square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144000" y="2195445"/>
            <a:ext cx="8115300" cy="6410461"/>
            <a:chOff x="0" y="0"/>
            <a:chExt cx="1526251" cy="12056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6251" cy="1205621"/>
            </a:xfrm>
            <a:custGeom>
              <a:avLst/>
              <a:gdLst/>
              <a:ahLst/>
              <a:cxnLst/>
              <a:rect l="l" t="t" r="r" b="b"/>
              <a:pathLst>
                <a:path w="1526251" h="1205621">
                  <a:moveTo>
                    <a:pt x="0" y="0"/>
                  </a:moveTo>
                  <a:lnTo>
                    <a:pt x="1526251" y="0"/>
                  </a:lnTo>
                  <a:lnTo>
                    <a:pt x="1526251" y="1205621"/>
                  </a:lnTo>
                  <a:lnTo>
                    <a:pt x="0" y="1205621"/>
                  </a:lnTo>
                  <a:close/>
                </a:path>
              </a:pathLst>
            </a:custGeom>
            <a:solidFill>
              <a:srgbClr val="B8B895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526251" cy="126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144000" y="2589320"/>
            <a:ext cx="8115300" cy="89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049">
                <a:solidFill>
                  <a:srgbClr val="FDFDFD"/>
                </a:solidFill>
                <a:latin typeface="Nanum Square Bold"/>
                <a:ea typeface="Nanum Square Bold"/>
              </a:rPr>
              <a:t>chatbot 기대효과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941209" y="3624105"/>
            <a:ext cx="633662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8" name="AutoShape 18"/>
          <p:cNvSpPr/>
          <p:nvPr/>
        </p:nvSpPr>
        <p:spPr>
          <a:xfrm>
            <a:off x="10033337" y="3614580"/>
            <a:ext cx="633662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9644680" y="3995580"/>
            <a:ext cx="7113940" cy="355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비교적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무거운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생성형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model이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아닌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,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유사도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기반의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가벼운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chatbot만으로도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어느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정도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괜찮은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답변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퀄리티를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도출</a:t>
            </a:r>
            <a:endParaRPr lang="en-US" sz="2200" dirty="0">
              <a:solidFill>
                <a:srgbClr val="FDFDFD"/>
              </a:solidFill>
              <a:latin typeface="Nanum Square"/>
              <a:ea typeface="Nanum Square"/>
            </a:endParaRP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category를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예측해줌으로써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앞서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제작한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QnA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대시보드에서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사용자가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원하는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category를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열람하게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도울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수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있음</a:t>
            </a:r>
            <a:endParaRPr lang="en-US" sz="2200" dirty="0">
              <a:solidFill>
                <a:srgbClr val="FDFDFD"/>
              </a:solidFill>
              <a:latin typeface="Nanum Square"/>
              <a:ea typeface="Nanum Square"/>
            </a:endParaRP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기존에는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manager들이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직접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응답해주는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형태이다보니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,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운영시간이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09시~17시로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한정되었으나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,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자동화된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챗봇을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구현함으로써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운영시간을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24시간으로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확장할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수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있음</a:t>
            </a:r>
            <a:endParaRPr lang="en-US" sz="2200" dirty="0">
              <a:solidFill>
                <a:srgbClr val="FDFDFD"/>
              </a:solidFill>
              <a:latin typeface="Nanum Square"/>
              <a:ea typeface="Nanum Square"/>
            </a:endParaRP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챗봇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사용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시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만족도를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레이블링하게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하면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,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이를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또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다시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학습데이터로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하여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성능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고도화를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꾀할</a:t>
            </a:r>
            <a:r>
              <a:rPr lang="en-US" sz="2200" dirty="0">
                <a:solidFill>
                  <a:srgbClr val="FDFDFD"/>
                </a:solidFill>
                <a:latin typeface="Nanum Square"/>
                <a:ea typeface="Nanum Square"/>
              </a:rPr>
              <a:t> 수 </a:t>
            </a:r>
            <a:r>
              <a:rPr lang="en-US" sz="2200" dirty="0" err="1">
                <a:solidFill>
                  <a:srgbClr val="FDFDFD"/>
                </a:solidFill>
                <a:latin typeface="Nanum Square"/>
                <a:ea typeface="Nanum Square"/>
              </a:rPr>
              <a:t>있음</a:t>
            </a:r>
            <a:endParaRPr lang="en-US" sz="2200" dirty="0">
              <a:solidFill>
                <a:srgbClr val="FDFDFD"/>
              </a:solidFill>
              <a:latin typeface="Nanum Square"/>
              <a:ea typeface="Nanum Squar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1916030"/>
            <a:ext cx="3622004" cy="1780045"/>
          </a:xfrm>
          <a:custGeom>
            <a:avLst/>
            <a:gdLst/>
            <a:ahLst/>
            <a:cxnLst/>
            <a:rect l="l" t="t" r="r" b="b"/>
            <a:pathLst>
              <a:path w="3622004" h="1780045">
                <a:moveTo>
                  <a:pt x="0" y="0"/>
                </a:moveTo>
                <a:lnTo>
                  <a:pt x="3622004" y="0"/>
                </a:lnTo>
                <a:lnTo>
                  <a:pt x="3622004" y="1780044"/>
                </a:lnTo>
                <a:lnTo>
                  <a:pt x="0" y="1780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>
            <a:off x="1028700" y="4130750"/>
            <a:ext cx="6996275" cy="1012750"/>
          </a:xfrm>
          <a:custGeom>
            <a:avLst/>
            <a:gdLst/>
            <a:ahLst/>
            <a:cxnLst/>
            <a:rect l="l" t="t" r="r" b="b"/>
            <a:pathLst>
              <a:path w="6996275" h="1012750">
                <a:moveTo>
                  <a:pt x="0" y="0"/>
                </a:moveTo>
                <a:lnTo>
                  <a:pt x="6996275" y="0"/>
                </a:lnTo>
                <a:lnTo>
                  <a:pt x="6996275" y="1012750"/>
                </a:lnTo>
                <a:lnTo>
                  <a:pt x="0" y="101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426" t="-101123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5900358"/>
            <a:ext cx="8570405" cy="786932"/>
          </a:xfrm>
          <a:custGeom>
            <a:avLst/>
            <a:gdLst/>
            <a:ahLst/>
            <a:cxnLst/>
            <a:rect l="l" t="t" r="r" b="b"/>
            <a:pathLst>
              <a:path w="8570405" h="786932">
                <a:moveTo>
                  <a:pt x="0" y="0"/>
                </a:moveTo>
                <a:lnTo>
                  <a:pt x="8570405" y="0"/>
                </a:lnTo>
                <a:lnTo>
                  <a:pt x="8570405" y="786932"/>
                </a:lnTo>
                <a:lnTo>
                  <a:pt x="0" y="786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0" name="Freeform 10"/>
          <p:cNvSpPr/>
          <p:nvPr/>
        </p:nvSpPr>
        <p:spPr>
          <a:xfrm>
            <a:off x="1028700" y="6896840"/>
            <a:ext cx="8570405" cy="1048826"/>
          </a:xfrm>
          <a:custGeom>
            <a:avLst/>
            <a:gdLst/>
            <a:ahLst/>
            <a:cxnLst/>
            <a:rect l="l" t="t" r="r" b="b"/>
            <a:pathLst>
              <a:path w="8570405" h="1048826">
                <a:moveTo>
                  <a:pt x="0" y="0"/>
                </a:moveTo>
                <a:lnTo>
                  <a:pt x="8570405" y="0"/>
                </a:lnTo>
                <a:lnTo>
                  <a:pt x="8570405" y="1048826"/>
                </a:lnTo>
                <a:lnTo>
                  <a:pt x="0" y="104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1.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배경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및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목적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26349" y="2352344"/>
            <a:ext cx="1213295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Nanum Square Bold"/>
                <a:ea typeface="Nanum Square Bold"/>
              </a:rPr>
              <a:t>실태1)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챗봇은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이름만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bot일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뿐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실제로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bot이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개입하는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경우가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존재하지</a:t>
            </a:r>
            <a:r>
              <a:rPr lang="en-US" sz="21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num Square"/>
                <a:ea typeface="Nanum Square"/>
              </a:rPr>
              <a:t>않는다</a:t>
            </a:r>
            <a:endParaRPr lang="en-US" sz="2100" dirty="0">
              <a:solidFill>
                <a:srgbClr val="000000"/>
              </a:solidFill>
              <a:latin typeface="Nanum Square"/>
              <a:ea typeface="Nanum Square"/>
            </a:endParaRPr>
          </a:p>
          <a:p>
            <a:pPr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Nanum Square"/>
              </a:rPr>
              <a:t>↪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전체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chat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데이터를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대화자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타입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(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personType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)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으로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빈도를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계산했을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때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,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bot이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관여한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횟수는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단</a:t>
            </a:r>
            <a:r>
              <a:rPr lang="en-US" sz="1900" dirty="0">
                <a:solidFill>
                  <a:srgbClr val="707070"/>
                </a:solidFill>
                <a:latin typeface="Nanum Square"/>
                <a:ea typeface="Nanum Square"/>
              </a:rPr>
              <a:t> 2번 </a:t>
            </a:r>
            <a:r>
              <a:rPr lang="en-US" sz="1900" dirty="0" err="1">
                <a:solidFill>
                  <a:srgbClr val="707070"/>
                </a:solidFill>
                <a:latin typeface="Nanum Square"/>
                <a:ea typeface="Nanum Square"/>
              </a:rPr>
              <a:t>뿐임</a:t>
            </a:r>
            <a:endParaRPr lang="en-US" sz="1900" dirty="0">
              <a:solidFill>
                <a:srgbClr val="707070"/>
              </a:solidFill>
              <a:latin typeface="Nanum Square"/>
              <a:ea typeface="Nanum Squar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90464" y="4235170"/>
            <a:ext cx="1213295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anum Square Bold"/>
                <a:ea typeface="Nanum Square Bold"/>
              </a:rPr>
              <a:t>실태2) </a:t>
            </a: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 어흥톡의 담당 업무 외 문의들이 많이 들어온다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Nanum Square"/>
              </a:rPr>
              <a:t>↪ </a:t>
            </a:r>
            <a:r>
              <a:rPr lang="en-US" sz="1900">
                <a:solidFill>
                  <a:srgbClr val="707070"/>
                </a:solidFill>
                <a:latin typeface="Nanum Square"/>
                <a:ea typeface="Nanum Square"/>
              </a:rPr>
              <a:t>세종 캠퍼스 학우의 문의, 한자능력인증시험 문의, 특정 수업의 대면 비대면 여부 문의 등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602499" y="7582640"/>
            <a:ext cx="6289888" cy="363026"/>
            <a:chOff x="0" y="0"/>
            <a:chExt cx="2330861" cy="1345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30861" cy="134527"/>
            </a:xfrm>
            <a:custGeom>
              <a:avLst/>
              <a:gdLst/>
              <a:ahLst/>
              <a:cxnLst/>
              <a:rect l="l" t="t" r="r" b="b"/>
              <a:pathLst>
                <a:path w="2330861" h="134527">
                  <a:moveTo>
                    <a:pt x="0" y="0"/>
                  </a:moveTo>
                  <a:lnTo>
                    <a:pt x="2330861" y="0"/>
                  </a:lnTo>
                  <a:lnTo>
                    <a:pt x="2330861" y="134527"/>
                  </a:lnTo>
                  <a:lnTo>
                    <a:pt x="0" y="134527"/>
                  </a:lnTo>
                  <a:close/>
                </a:path>
              </a:pathLst>
            </a:custGeom>
            <a:solidFill>
              <a:srgbClr val="F6D861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330861" cy="191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4390857"/>
            <a:ext cx="7127087" cy="269665"/>
            <a:chOff x="0" y="0"/>
            <a:chExt cx="2641104" cy="999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41104" cy="99931"/>
            </a:xfrm>
            <a:custGeom>
              <a:avLst/>
              <a:gdLst/>
              <a:ahLst/>
              <a:cxnLst/>
              <a:rect l="l" t="t" r="r" b="b"/>
              <a:pathLst>
                <a:path w="2641104" h="99931">
                  <a:moveTo>
                    <a:pt x="0" y="0"/>
                  </a:moveTo>
                  <a:lnTo>
                    <a:pt x="2641104" y="0"/>
                  </a:lnTo>
                  <a:lnTo>
                    <a:pt x="2641104" y="99931"/>
                  </a:lnTo>
                  <a:lnTo>
                    <a:pt x="0" y="99931"/>
                  </a:lnTo>
                  <a:close/>
                </a:path>
              </a:pathLst>
            </a:custGeom>
            <a:solidFill>
              <a:srgbClr val="F6D861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641104" cy="157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2499" y="5900358"/>
            <a:ext cx="6996606" cy="294233"/>
            <a:chOff x="0" y="0"/>
            <a:chExt cx="2592751" cy="1090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92751" cy="109035"/>
            </a:xfrm>
            <a:custGeom>
              <a:avLst/>
              <a:gdLst/>
              <a:ahLst/>
              <a:cxnLst/>
              <a:rect l="l" t="t" r="r" b="b"/>
              <a:pathLst>
                <a:path w="2592751" h="109035">
                  <a:moveTo>
                    <a:pt x="0" y="0"/>
                  </a:moveTo>
                  <a:lnTo>
                    <a:pt x="2592751" y="0"/>
                  </a:lnTo>
                  <a:lnTo>
                    <a:pt x="2592751" y="109035"/>
                  </a:lnTo>
                  <a:lnTo>
                    <a:pt x="0" y="109035"/>
                  </a:lnTo>
                  <a:close/>
                </a:path>
              </a:pathLst>
            </a:custGeom>
            <a:solidFill>
              <a:srgbClr val="F6D861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592751" cy="16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966864" y="6630140"/>
            <a:ext cx="7292436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anum Square Bold"/>
                <a:ea typeface="Nanum Square Bold"/>
              </a:rPr>
              <a:t>실태3) </a:t>
            </a:r>
            <a:r>
              <a:rPr lang="en-US" sz="2100">
                <a:solidFill>
                  <a:srgbClr val="000000"/>
                </a:solidFill>
                <a:latin typeface="Nanum Square"/>
                <a:ea typeface="Nanum Square"/>
              </a:rPr>
              <a:t> 업무시간, 담당 manager들은 한정적이다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Nanum Square"/>
              </a:rPr>
              <a:t>↪ </a:t>
            </a:r>
            <a:r>
              <a:rPr lang="en-US" sz="1900">
                <a:solidFill>
                  <a:srgbClr val="707070"/>
                </a:solidFill>
                <a:latin typeface="Nanum Square"/>
                <a:ea typeface="Nanum Square"/>
              </a:rPr>
              <a:t>manager들이 모두 바쁜 경우 응대가 불가능하며, 업무 시간이 한정적이기에 사용자들이 즉각적인 응답을 못 받는 경우가 많음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1685" y="2162510"/>
            <a:ext cx="9424324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[그림 출처]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85629" y="3226723"/>
            <a:ext cx="16227148" cy="5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4" lvl="1" indent="-183517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Nanum Square"/>
                <a:ea typeface="Nanum Square"/>
              </a:rPr>
              <a:t>고려대학교 캐릭터(1, 2, 6, 43 페이지 및 대시보드) : 고려대학교 홈페이지 (https://www.korea.ac.kr/mbshome/mbs/university/subview.do?id=university_010403010000)</a:t>
            </a:r>
          </a:p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Nanum Square"/>
                <a:ea typeface="Nanum Square"/>
              </a:rPr>
              <a:t>        * 캐릭터 사용은 대외협력처 커뮤니케이션팀에 문의하여 허락을 받았습니다.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5629" y="4017942"/>
            <a:ext cx="11062841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4" lvl="1" indent="-183517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Nanum Square"/>
                <a:ea typeface="Nanum Square"/>
              </a:rPr>
              <a:t>심슨 캐릭터(15 페이지) : https://ko.wikipedia.org/wiki/%EB%B0%94%ED%8A%B8_%EC%8B%AC%EC%8A%A8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5629" y="4513886"/>
            <a:ext cx="754177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4" lvl="1" indent="-183517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Nanum Square"/>
                <a:ea typeface="Nanum Square"/>
              </a:rPr>
              <a:t>대시보드 아이콘 : 무료 아이콘 사이트 Flaticon (https://www.flaticon.com/kr/)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4756" y="6341580"/>
            <a:ext cx="9424324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Square Bold"/>
                <a:ea typeface="Nanum Square Bold"/>
              </a:rPr>
              <a:t>[FAQ 대시보드 링크]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316305"/>
            <a:ext cx="818068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4" lvl="1" indent="-183517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Nanum Square"/>
                <a:hlinkClick r:id="rId2"/>
              </a:rPr>
              <a:t>https://public.tableau.com/app/profile/parkjh/viz/_17060879977180/sheet33</a:t>
            </a:r>
            <a:r>
              <a:rPr lang="en-US" sz="1700" dirty="0">
                <a:solidFill>
                  <a:srgbClr val="000000"/>
                </a:solidFill>
                <a:latin typeface="Nanum Square"/>
              </a:rPr>
              <a:t>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5629" y="5013631"/>
            <a:ext cx="6253371" cy="29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7034" lvl="1" indent="-183517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dirty="0" err="1">
                <a:solidFill>
                  <a:srgbClr val="000000"/>
                </a:solidFill>
                <a:latin typeface="Nanum Square"/>
                <a:ea typeface="Nanum Square"/>
              </a:rPr>
              <a:t>버트</a:t>
            </a:r>
            <a:r>
              <a:rPr lang="en-US" sz="1700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Nanum Square"/>
                <a:ea typeface="Nanum Square"/>
              </a:rPr>
              <a:t>캐릭터</a:t>
            </a:r>
            <a:r>
              <a:rPr lang="en-US" sz="1700" dirty="0">
                <a:solidFill>
                  <a:srgbClr val="000000"/>
                </a:solidFill>
                <a:latin typeface="Nanum Square"/>
                <a:ea typeface="Nanum Square"/>
              </a:rPr>
              <a:t>(42 </a:t>
            </a:r>
            <a:r>
              <a:rPr lang="en-US" sz="1700" dirty="0" err="1">
                <a:solidFill>
                  <a:srgbClr val="000000"/>
                </a:solidFill>
                <a:latin typeface="Nanum Square"/>
                <a:ea typeface="Nanum Square"/>
              </a:rPr>
              <a:t>페이지</a:t>
            </a:r>
            <a:r>
              <a:rPr lang="en-US" sz="1700" dirty="0">
                <a:solidFill>
                  <a:srgbClr val="000000"/>
                </a:solidFill>
                <a:latin typeface="Nanum Square"/>
                <a:ea typeface="Nanum Square"/>
              </a:rPr>
              <a:t>) : https://wikidocs.net/208933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2712491" y="5143500"/>
            <a:ext cx="3803634" cy="3172616"/>
          </a:xfrm>
          <a:custGeom>
            <a:avLst/>
            <a:gdLst/>
            <a:ahLst/>
            <a:cxnLst/>
            <a:rect l="l" t="t" r="r" b="b"/>
            <a:pathLst>
              <a:path w="3803634" h="3172616">
                <a:moveTo>
                  <a:pt x="0" y="0"/>
                </a:moveTo>
                <a:lnTo>
                  <a:pt x="3803634" y="0"/>
                </a:lnTo>
                <a:lnTo>
                  <a:pt x="3803634" y="3172616"/>
                </a:lnTo>
                <a:lnTo>
                  <a:pt x="0" y="3172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3945740"/>
            <a:ext cx="18288000" cy="221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Nanum Square Bold"/>
              </a:rPr>
              <a:t>감사합니다</a:t>
            </a:r>
            <a:endParaRPr lang="en-US" sz="7376" dirty="0">
              <a:solidFill>
                <a:srgbClr val="000000"/>
              </a:solidFill>
              <a:ea typeface="Nanum Square Bold"/>
            </a:endParaRPr>
          </a:p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7B071E"/>
                </a:solidFill>
                <a:latin typeface="Nanum Square Bold"/>
                <a:ea typeface="Nanum Square Bold"/>
              </a:rPr>
              <a:t>TEAM </a:t>
            </a:r>
            <a:r>
              <a:rPr lang="en-US" sz="5000" dirty="0" err="1">
                <a:solidFill>
                  <a:srgbClr val="7B071E"/>
                </a:solidFill>
                <a:latin typeface="Nanum Square Bold"/>
                <a:ea typeface="Nanum Square Bold"/>
              </a:rPr>
              <a:t>쿠카오톡</a:t>
            </a:r>
            <a:endParaRPr lang="en-US" sz="5000" dirty="0">
              <a:solidFill>
                <a:srgbClr val="7B071E"/>
              </a:solidFill>
              <a:latin typeface="Nanum Square Bold"/>
              <a:ea typeface="Nanum Squar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859837" y="7050182"/>
            <a:ext cx="2391281" cy="1467371"/>
            <a:chOff x="0" y="0"/>
            <a:chExt cx="3188374" cy="1956494"/>
          </a:xfrm>
        </p:grpSpPr>
        <p:grpSp>
          <p:nvGrpSpPr>
            <p:cNvPr id="8" name="Group 8"/>
            <p:cNvGrpSpPr/>
            <p:nvPr/>
          </p:nvGrpSpPr>
          <p:grpSpPr>
            <a:xfrm>
              <a:off x="272249" y="922822"/>
              <a:ext cx="2916125" cy="1033672"/>
              <a:chOff x="0" y="-67"/>
              <a:chExt cx="427346" cy="15148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27346" cy="151414"/>
              </a:xfrm>
              <a:custGeom>
                <a:avLst/>
                <a:gdLst/>
                <a:ahLst/>
                <a:cxnLst/>
                <a:rect l="l" t="t" r="r" b="b"/>
                <a:pathLst>
                  <a:path w="427346" h="151414">
                    <a:moveTo>
                      <a:pt x="0" y="0"/>
                    </a:moveTo>
                    <a:lnTo>
                      <a:pt x="427346" y="0"/>
                    </a:lnTo>
                    <a:lnTo>
                      <a:pt x="427346" y="151414"/>
                    </a:lnTo>
                    <a:lnTo>
                      <a:pt x="0" y="151414"/>
                    </a:lnTo>
                    <a:close/>
                  </a:path>
                </a:pathLst>
              </a:custGeom>
              <a:solidFill>
                <a:srgbClr val="E1DAD6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67"/>
                <a:ext cx="427346" cy="151481"/>
              </a:xfrm>
              <a:prstGeom prst="rect">
                <a:avLst/>
              </a:prstGeom>
            </p:spPr>
            <p:txBody>
              <a:bodyPr lIns="48896" tIns="48896" rIns="48896" bIns="48896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 dirty="0">
                    <a:solidFill>
                      <a:srgbClr val="000000"/>
                    </a:solidFill>
                    <a:latin typeface="Inter"/>
                  </a:rPr>
                  <a:t>USER</a:t>
                </a: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1335574" cy="1071242"/>
            </a:xfrm>
            <a:custGeom>
              <a:avLst/>
              <a:gdLst/>
              <a:ahLst/>
              <a:cxnLst/>
              <a:rect l="l" t="t" r="r" b="b"/>
              <a:pathLst>
                <a:path w="1335574" h="1071242">
                  <a:moveTo>
                    <a:pt x="0" y="0"/>
                  </a:moveTo>
                  <a:lnTo>
                    <a:pt x="1335574" y="0"/>
                  </a:lnTo>
                  <a:lnTo>
                    <a:pt x="1335574" y="1071242"/>
                  </a:lnTo>
                  <a:lnTo>
                    <a:pt x="0" y="1071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4550386" y="7891410"/>
            <a:ext cx="674949" cy="477373"/>
          </a:xfrm>
          <a:custGeom>
            <a:avLst/>
            <a:gdLst/>
            <a:ahLst/>
            <a:cxnLst/>
            <a:rect l="l" t="t" r="r" b="b"/>
            <a:pathLst>
              <a:path w="674949" h="477373">
                <a:moveTo>
                  <a:pt x="0" y="0"/>
                </a:moveTo>
                <a:lnTo>
                  <a:pt x="674949" y="0"/>
                </a:lnTo>
                <a:lnTo>
                  <a:pt x="674949" y="477373"/>
                </a:lnTo>
                <a:lnTo>
                  <a:pt x="0" y="47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644774" y="7742301"/>
            <a:ext cx="2785808" cy="777470"/>
            <a:chOff x="0" y="-500"/>
            <a:chExt cx="544332" cy="1519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4332" cy="151414"/>
            </a:xfrm>
            <a:custGeom>
              <a:avLst/>
              <a:gdLst/>
              <a:ahLst/>
              <a:cxnLst/>
              <a:rect l="l" t="t" r="r" b="b"/>
              <a:pathLst>
                <a:path w="544332" h="151414">
                  <a:moveTo>
                    <a:pt x="0" y="0"/>
                  </a:moveTo>
                  <a:lnTo>
                    <a:pt x="544332" y="0"/>
                  </a:lnTo>
                  <a:lnTo>
                    <a:pt x="544332" y="151414"/>
                  </a:lnTo>
                  <a:lnTo>
                    <a:pt x="0" y="151414"/>
                  </a:lnTo>
                  <a:close/>
                </a:path>
              </a:pathLst>
            </a:custGeom>
            <a:solidFill>
              <a:srgbClr val="DBDBB1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00"/>
              <a:ext cx="544332" cy="151914"/>
            </a:xfrm>
            <a:prstGeom prst="rect">
              <a:avLst/>
            </a:prstGeom>
          </p:spPr>
          <p:txBody>
            <a:bodyPr lIns="48896" tIns="48896" rIns="48896" bIns="48896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Inter"/>
                </a:rPr>
                <a:t>FAQ Dashboard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5520610" y="7050182"/>
            <a:ext cx="890494" cy="838721"/>
          </a:xfrm>
          <a:custGeom>
            <a:avLst/>
            <a:gdLst/>
            <a:ahLst/>
            <a:cxnLst/>
            <a:rect l="l" t="t" r="r" b="b"/>
            <a:pathLst>
              <a:path w="890494" h="838721">
                <a:moveTo>
                  <a:pt x="0" y="0"/>
                </a:moveTo>
                <a:lnTo>
                  <a:pt x="890494" y="0"/>
                </a:lnTo>
                <a:lnTo>
                  <a:pt x="890494" y="838721"/>
                </a:lnTo>
                <a:lnTo>
                  <a:pt x="0" y="838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7" name="Freeform 17"/>
          <p:cNvSpPr/>
          <p:nvPr/>
        </p:nvSpPr>
        <p:spPr>
          <a:xfrm>
            <a:off x="8725857" y="7891410"/>
            <a:ext cx="674949" cy="477373"/>
          </a:xfrm>
          <a:custGeom>
            <a:avLst/>
            <a:gdLst/>
            <a:ahLst/>
            <a:cxnLst/>
            <a:rect l="l" t="t" r="r" b="b"/>
            <a:pathLst>
              <a:path w="674949" h="477373">
                <a:moveTo>
                  <a:pt x="0" y="0"/>
                </a:moveTo>
                <a:lnTo>
                  <a:pt x="674949" y="0"/>
                </a:lnTo>
                <a:lnTo>
                  <a:pt x="674949" y="477373"/>
                </a:lnTo>
                <a:lnTo>
                  <a:pt x="0" y="47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568069" y="7012082"/>
            <a:ext cx="3036021" cy="1505471"/>
            <a:chOff x="0" y="0"/>
            <a:chExt cx="4048028" cy="2007294"/>
          </a:xfrm>
        </p:grpSpPr>
        <p:grpSp>
          <p:nvGrpSpPr>
            <p:cNvPr id="19" name="Group 19"/>
            <p:cNvGrpSpPr/>
            <p:nvPr/>
          </p:nvGrpSpPr>
          <p:grpSpPr>
            <a:xfrm>
              <a:off x="333617" y="926231"/>
              <a:ext cx="3714411" cy="1081063"/>
              <a:chOff x="0" y="-7012"/>
              <a:chExt cx="544332" cy="15842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4332" cy="151414"/>
              </a:xfrm>
              <a:custGeom>
                <a:avLst/>
                <a:gdLst/>
                <a:ahLst/>
                <a:cxnLst/>
                <a:rect l="l" t="t" r="r" b="b"/>
                <a:pathLst>
                  <a:path w="544332" h="151414">
                    <a:moveTo>
                      <a:pt x="0" y="0"/>
                    </a:moveTo>
                    <a:lnTo>
                      <a:pt x="544332" y="0"/>
                    </a:lnTo>
                    <a:lnTo>
                      <a:pt x="544332" y="151414"/>
                    </a:lnTo>
                    <a:lnTo>
                      <a:pt x="0" y="151414"/>
                    </a:lnTo>
                    <a:close/>
                  </a:path>
                </a:pathLst>
              </a:custGeom>
              <a:solidFill>
                <a:srgbClr val="B8B895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7012"/>
                <a:ext cx="544332" cy="158426"/>
              </a:xfrm>
              <a:prstGeom prst="rect">
                <a:avLst/>
              </a:prstGeom>
            </p:spPr>
            <p:txBody>
              <a:bodyPr lIns="48896" tIns="48896" rIns="48896" bIns="48896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 dirty="0">
                    <a:solidFill>
                      <a:srgbClr val="000000"/>
                    </a:solidFill>
                    <a:latin typeface="Inter"/>
                  </a:rPr>
                  <a:t>Chatbot</a:t>
                </a: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0" y="0"/>
              <a:ext cx="1730773" cy="1439887"/>
            </a:xfrm>
            <a:custGeom>
              <a:avLst/>
              <a:gdLst/>
              <a:ahLst/>
              <a:cxnLst/>
              <a:rect l="l" t="t" r="r" b="b"/>
              <a:pathLst>
                <a:path w="1730773" h="1439887">
                  <a:moveTo>
                    <a:pt x="0" y="0"/>
                  </a:moveTo>
                  <a:lnTo>
                    <a:pt x="1730773" y="0"/>
                  </a:lnTo>
                  <a:lnTo>
                    <a:pt x="1730773" y="1439887"/>
                  </a:lnTo>
                  <a:lnTo>
                    <a:pt x="0" y="143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2966039" y="7891410"/>
            <a:ext cx="674949" cy="477373"/>
          </a:xfrm>
          <a:custGeom>
            <a:avLst/>
            <a:gdLst/>
            <a:ahLst/>
            <a:cxnLst/>
            <a:rect l="l" t="t" r="r" b="b"/>
            <a:pathLst>
              <a:path w="674949" h="477373">
                <a:moveTo>
                  <a:pt x="0" y="0"/>
                </a:moveTo>
                <a:lnTo>
                  <a:pt x="674949" y="0"/>
                </a:lnTo>
                <a:lnTo>
                  <a:pt x="674949" y="477373"/>
                </a:lnTo>
                <a:lnTo>
                  <a:pt x="0" y="47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3764813" y="7138053"/>
            <a:ext cx="2354913" cy="1379500"/>
            <a:chOff x="0" y="0"/>
            <a:chExt cx="3139884" cy="1839333"/>
          </a:xfrm>
        </p:grpSpPr>
        <p:grpSp>
          <p:nvGrpSpPr>
            <p:cNvPr id="25" name="Group 25"/>
            <p:cNvGrpSpPr/>
            <p:nvPr/>
          </p:nvGrpSpPr>
          <p:grpSpPr>
            <a:xfrm>
              <a:off x="223760" y="806118"/>
              <a:ext cx="2916125" cy="1033215"/>
              <a:chOff x="0" y="0"/>
              <a:chExt cx="427346" cy="15141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7346" cy="151414"/>
              </a:xfrm>
              <a:custGeom>
                <a:avLst/>
                <a:gdLst/>
                <a:ahLst/>
                <a:cxnLst/>
                <a:rect l="l" t="t" r="r" b="b"/>
                <a:pathLst>
                  <a:path w="427346" h="151414">
                    <a:moveTo>
                      <a:pt x="0" y="0"/>
                    </a:moveTo>
                    <a:lnTo>
                      <a:pt x="427346" y="0"/>
                    </a:lnTo>
                    <a:lnTo>
                      <a:pt x="427346" y="151414"/>
                    </a:lnTo>
                    <a:lnTo>
                      <a:pt x="0" y="151414"/>
                    </a:lnTo>
                    <a:close/>
                  </a:path>
                </a:pathLst>
              </a:custGeom>
              <a:solidFill>
                <a:srgbClr val="E1DAD6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4992"/>
                <a:ext cx="427346" cy="146422"/>
              </a:xfrm>
              <a:prstGeom prst="rect">
                <a:avLst/>
              </a:prstGeom>
            </p:spPr>
            <p:txBody>
              <a:bodyPr lIns="48896" tIns="48896" rIns="48896" bIns="48896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 dirty="0">
                    <a:solidFill>
                      <a:srgbClr val="000000"/>
                    </a:solidFill>
                    <a:latin typeface="Inter"/>
                  </a:rPr>
                  <a:t>manager</a:t>
                </a:r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0" y="0"/>
              <a:ext cx="1714260" cy="1081065"/>
            </a:xfrm>
            <a:custGeom>
              <a:avLst/>
              <a:gdLst/>
              <a:ahLst/>
              <a:cxnLst/>
              <a:rect l="l" t="t" r="r" b="b"/>
              <a:pathLst>
                <a:path w="1714260" h="1081065">
                  <a:moveTo>
                    <a:pt x="0" y="0"/>
                  </a:moveTo>
                  <a:lnTo>
                    <a:pt x="1714260" y="0"/>
                  </a:lnTo>
                  <a:lnTo>
                    <a:pt x="1714260" y="1081065"/>
                  </a:lnTo>
                  <a:lnTo>
                    <a:pt x="0" y="1081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859837" y="4334674"/>
            <a:ext cx="2391281" cy="1467371"/>
            <a:chOff x="0" y="0"/>
            <a:chExt cx="3188374" cy="1956494"/>
          </a:xfrm>
        </p:grpSpPr>
        <p:grpSp>
          <p:nvGrpSpPr>
            <p:cNvPr id="30" name="Group 30"/>
            <p:cNvGrpSpPr/>
            <p:nvPr/>
          </p:nvGrpSpPr>
          <p:grpSpPr>
            <a:xfrm>
              <a:off x="272249" y="923279"/>
              <a:ext cx="2916125" cy="1033215"/>
              <a:chOff x="0" y="0"/>
              <a:chExt cx="427346" cy="15141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27346" cy="151414"/>
              </a:xfrm>
              <a:custGeom>
                <a:avLst/>
                <a:gdLst/>
                <a:ahLst/>
                <a:cxnLst/>
                <a:rect l="l" t="t" r="r" b="b"/>
                <a:pathLst>
                  <a:path w="427346" h="151414">
                    <a:moveTo>
                      <a:pt x="0" y="0"/>
                    </a:moveTo>
                    <a:lnTo>
                      <a:pt x="427346" y="0"/>
                    </a:lnTo>
                    <a:lnTo>
                      <a:pt x="427346" y="151414"/>
                    </a:lnTo>
                    <a:lnTo>
                      <a:pt x="0" y="151414"/>
                    </a:lnTo>
                    <a:close/>
                  </a:path>
                </a:pathLst>
              </a:custGeom>
              <a:solidFill>
                <a:srgbClr val="E1DAD6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8633"/>
                <a:ext cx="427346" cy="142781"/>
              </a:xfrm>
              <a:prstGeom prst="rect">
                <a:avLst/>
              </a:prstGeom>
            </p:spPr>
            <p:txBody>
              <a:bodyPr lIns="48896" tIns="48896" rIns="48896" bIns="48896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 dirty="0">
                    <a:solidFill>
                      <a:srgbClr val="000000"/>
                    </a:solidFill>
                    <a:latin typeface="Inter"/>
                  </a:rPr>
                  <a:t>USER</a:t>
                </a:r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0" y="0"/>
              <a:ext cx="1335574" cy="1071242"/>
            </a:xfrm>
            <a:custGeom>
              <a:avLst/>
              <a:gdLst/>
              <a:ahLst/>
              <a:cxnLst/>
              <a:rect l="l" t="t" r="r" b="b"/>
              <a:pathLst>
                <a:path w="1335574" h="1071242">
                  <a:moveTo>
                    <a:pt x="0" y="0"/>
                  </a:moveTo>
                  <a:lnTo>
                    <a:pt x="1335574" y="0"/>
                  </a:lnTo>
                  <a:lnTo>
                    <a:pt x="1335574" y="1071242"/>
                  </a:lnTo>
                  <a:lnTo>
                    <a:pt x="0" y="1071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34" name="Freeform 34"/>
          <p:cNvSpPr/>
          <p:nvPr/>
        </p:nvSpPr>
        <p:spPr>
          <a:xfrm>
            <a:off x="4550386" y="5154344"/>
            <a:ext cx="674949" cy="477373"/>
          </a:xfrm>
          <a:custGeom>
            <a:avLst/>
            <a:gdLst/>
            <a:ahLst/>
            <a:cxnLst/>
            <a:rect l="l" t="t" r="r" b="b"/>
            <a:pathLst>
              <a:path w="674949" h="477373">
                <a:moveTo>
                  <a:pt x="0" y="0"/>
                </a:moveTo>
                <a:lnTo>
                  <a:pt x="674949" y="0"/>
                </a:lnTo>
                <a:lnTo>
                  <a:pt x="674949" y="477373"/>
                </a:lnTo>
                <a:lnTo>
                  <a:pt x="0" y="47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5" name="Group 35"/>
          <p:cNvGrpSpPr/>
          <p:nvPr/>
        </p:nvGrpSpPr>
        <p:grpSpPr>
          <a:xfrm>
            <a:off x="5475681" y="4422545"/>
            <a:ext cx="2354913" cy="1379500"/>
            <a:chOff x="0" y="0"/>
            <a:chExt cx="3139884" cy="1839333"/>
          </a:xfrm>
        </p:grpSpPr>
        <p:grpSp>
          <p:nvGrpSpPr>
            <p:cNvPr id="36" name="Group 36"/>
            <p:cNvGrpSpPr/>
            <p:nvPr/>
          </p:nvGrpSpPr>
          <p:grpSpPr>
            <a:xfrm>
              <a:off x="223760" y="806118"/>
              <a:ext cx="2916125" cy="1033215"/>
              <a:chOff x="0" y="0"/>
              <a:chExt cx="427346" cy="15141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27346" cy="151414"/>
              </a:xfrm>
              <a:custGeom>
                <a:avLst/>
                <a:gdLst/>
                <a:ahLst/>
                <a:cxnLst/>
                <a:rect l="l" t="t" r="r" b="b"/>
                <a:pathLst>
                  <a:path w="427346" h="151414">
                    <a:moveTo>
                      <a:pt x="0" y="0"/>
                    </a:moveTo>
                    <a:lnTo>
                      <a:pt x="427346" y="0"/>
                    </a:lnTo>
                    <a:lnTo>
                      <a:pt x="427346" y="151414"/>
                    </a:lnTo>
                    <a:lnTo>
                      <a:pt x="0" y="151414"/>
                    </a:lnTo>
                    <a:close/>
                  </a:path>
                </a:pathLst>
              </a:custGeom>
              <a:solidFill>
                <a:srgbClr val="E1DAD6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0"/>
                <a:ext cx="427346" cy="151414"/>
              </a:xfrm>
              <a:prstGeom prst="rect">
                <a:avLst/>
              </a:prstGeom>
            </p:spPr>
            <p:txBody>
              <a:bodyPr lIns="48896" tIns="48896" rIns="48896" bIns="48896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 dirty="0">
                    <a:solidFill>
                      <a:srgbClr val="000000"/>
                    </a:solidFill>
                    <a:latin typeface="Inter"/>
                  </a:rPr>
                  <a:t>manager</a:t>
                </a:r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0" y="0"/>
              <a:ext cx="1714260" cy="1081065"/>
            </a:xfrm>
            <a:custGeom>
              <a:avLst/>
              <a:gdLst/>
              <a:ahLst/>
              <a:cxnLst/>
              <a:rect l="l" t="t" r="r" b="b"/>
              <a:pathLst>
                <a:path w="1714260" h="1081065">
                  <a:moveTo>
                    <a:pt x="0" y="0"/>
                  </a:moveTo>
                  <a:lnTo>
                    <a:pt x="1714260" y="0"/>
                  </a:lnTo>
                  <a:lnTo>
                    <a:pt x="1714260" y="1081065"/>
                  </a:lnTo>
                  <a:lnTo>
                    <a:pt x="0" y="1081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653138" y="6185070"/>
            <a:ext cx="952983" cy="95298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DBB1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840407" y="6207567"/>
            <a:ext cx="952983" cy="952983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B895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 flipH="1">
            <a:off x="7129630" y="7138053"/>
            <a:ext cx="0" cy="838721"/>
          </a:xfrm>
          <a:prstGeom prst="line">
            <a:avLst/>
          </a:prstGeom>
          <a:ln w="38100" cap="flat">
            <a:solidFill>
              <a:srgbClr val="DBDBB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7" name="AutoShape 47"/>
          <p:cNvSpPr/>
          <p:nvPr/>
        </p:nvSpPr>
        <p:spPr>
          <a:xfrm flipH="1">
            <a:off x="11316899" y="7050182"/>
            <a:ext cx="0" cy="838721"/>
          </a:xfrm>
          <a:prstGeom prst="line">
            <a:avLst/>
          </a:prstGeom>
          <a:ln w="38100" cap="flat">
            <a:solidFill>
              <a:srgbClr val="B8B8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4907813" y="6185070"/>
            <a:ext cx="952983" cy="95298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DA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1" name="AutoShape 51"/>
          <p:cNvSpPr/>
          <p:nvPr/>
        </p:nvSpPr>
        <p:spPr>
          <a:xfrm flipH="1">
            <a:off x="15384304" y="7138053"/>
            <a:ext cx="0" cy="838721"/>
          </a:xfrm>
          <a:prstGeom prst="line">
            <a:avLst/>
          </a:prstGeom>
          <a:ln w="38100" cap="flat">
            <a:solidFill>
              <a:srgbClr val="E1DA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2" name="Freeform 52"/>
          <p:cNvSpPr/>
          <p:nvPr/>
        </p:nvSpPr>
        <p:spPr>
          <a:xfrm>
            <a:off x="8125870" y="4141408"/>
            <a:ext cx="2101212" cy="1660636"/>
          </a:xfrm>
          <a:custGeom>
            <a:avLst/>
            <a:gdLst/>
            <a:ahLst/>
            <a:cxnLst/>
            <a:rect l="l" t="t" r="r" b="b"/>
            <a:pathLst>
              <a:path w="2101212" h="1660636">
                <a:moveTo>
                  <a:pt x="0" y="0"/>
                </a:moveTo>
                <a:lnTo>
                  <a:pt x="2101212" y="0"/>
                </a:lnTo>
                <a:lnTo>
                  <a:pt x="2101212" y="1660636"/>
                </a:lnTo>
                <a:lnTo>
                  <a:pt x="0" y="1660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3" name="TextBox 53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1.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배경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및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목적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06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28700" y="1693231"/>
            <a:ext cx="11240244" cy="195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Nanum Square"/>
                <a:ea typeface="Nanum Square"/>
              </a:rPr>
              <a:t>user가 manager에게 바로 질문하는 것이 아니라, </a:t>
            </a:r>
            <a:r>
              <a:rPr lang="en-US" sz="2200">
                <a:solidFill>
                  <a:srgbClr val="000000"/>
                </a:solidFill>
                <a:latin typeface="Nanum Square Bold"/>
                <a:ea typeface="Nanum Square Bold"/>
              </a:rPr>
              <a:t>FAQ 대시보드</a:t>
            </a:r>
            <a:r>
              <a:rPr lang="en-US" sz="2200">
                <a:solidFill>
                  <a:srgbClr val="000000"/>
                </a:solidFill>
                <a:ea typeface="Nanum Square"/>
              </a:rPr>
              <a:t>와 </a:t>
            </a:r>
            <a:r>
              <a:rPr lang="en-US" sz="2200">
                <a:solidFill>
                  <a:srgbClr val="000000"/>
                </a:solidFill>
                <a:ea typeface="Nanum Square Bold"/>
              </a:rPr>
              <a:t>챗봇</a:t>
            </a:r>
            <a:r>
              <a:rPr lang="en-US" sz="2200">
                <a:solidFill>
                  <a:srgbClr val="000000"/>
                </a:solidFill>
                <a:ea typeface="Nanum Square"/>
              </a:rPr>
              <a:t>이 </a:t>
            </a:r>
            <a:r>
              <a:rPr lang="en-US" sz="2200">
                <a:solidFill>
                  <a:srgbClr val="000000"/>
                </a:solidFill>
                <a:ea typeface="Nanum Square Bold"/>
              </a:rPr>
              <a:t>중간 다리</a:t>
            </a:r>
            <a:r>
              <a:rPr lang="en-US" sz="2200">
                <a:solidFill>
                  <a:srgbClr val="000000"/>
                </a:solidFill>
                <a:latin typeface="Nanum Square"/>
                <a:ea typeface="Nanum Square"/>
              </a:rPr>
              <a:t> 역할 수행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Nanum Square"/>
                <a:ea typeface="Nanum Square"/>
              </a:rPr>
              <a:t>user는 </a:t>
            </a:r>
            <a:r>
              <a:rPr lang="en-US" sz="2200">
                <a:solidFill>
                  <a:srgbClr val="000000"/>
                </a:solidFill>
                <a:latin typeface="Nanum Square Bold"/>
                <a:ea typeface="Nanum Square Bold"/>
              </a:rPr>
              <a:t>1차적으로 QnA 대시보드</a:t>
            </a:r>
            <a:r>
              <a:rPr lang="en-US" sz="2200">
                <a:solidFill>
                  <a:srgbClr val="000000"/>
                </a:solidFill>
                <a:ea typeface="Nanum Square"/>
              </a:rPr>
              <a:t>에서 본인의 질문에 대한 해답을 얻을 수 있음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Nanum Square"/>
              </a:rPr>
              <a:t>해소되지 않은 경우 </a:t>
            </a:r>
            <a:r>
              <a:rPr lang="en-US" sz="2200">
                <a:solidFill>
                  <a:srgbClr val="000000"/>
                </a:solidFill>
                <a:latin typeface="Nanum Square Bold"/>
                <a:ea typeface="Nanum Square Bold"/>
              </a:rPr>
              <a:t>2차적으로 자동화된 챗봇</a:t>
            </a:r>
            <a:r>
              <a:rPr lang="en-US" sz="2200">
                <a:solidFill>
                  <a:srgbClr val="000000"/>
                </a:solidFill>
                <a:ea typeface="Nanum Square"/>
              </a:rPr>
              <a:t>을 사용하여 해답을 얻을 수 있음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Nanum Square"/>
                <a:ea typeface="Nanum Square"/>
              </a:rPr>
              <a:t>manager 선까지 가지 않더라도 자동화된 선제 응대 가능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Nanum Square Bold"/>
                <a:ea typeface="Nanum Square Bold"/>
              </a:rPr>
              <a:t>따라서 FAQ 대시보드 제작과 챗봇 구현이 본 프로젝트의 main mission!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007802" y="3809051"/>
            <a:ext cx="104767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Nanum Square"/>
              </a:rPr>
              <a:t>[Before]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007802" y="6495576"/>
            <a:ext cx="129563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Nanum Square"/>
              </a:rPr>
              <a:t>[After]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864567" y="6344969"/>
            <a:ext cx="530126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</a:rPr>
              <a:t>30% 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ea typeface="Nanum Square"/>
              </a:rPr>
              <a:t>해결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051836" y="6367467"/>
            <a:ext cx="530126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</a:rPr>
              <a:t>60% 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ea typeface="Nanum Square"/>
              </a:rPr>
              <a:t>해결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4907813" y="6450107"/>
            <a:ext cx="914400" cy="5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ea typeface="Nanum Square"/>
              </a:rPr>
              <a:t>잔여 할당량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Square"/>
              </a:rPr>
              <a:t>40%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05659" y="3323427"/>
            <a:ext cx="4876681" cy="28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7B071E"/>
                </a:solidFill>
                <a:latin typeface="Nanum Square Bold"/>
              </a:rPr>
              <a:t>02</a:t>
            </a:r>
          </a:p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000000"/>
                </a:solidFill>
                <a:ea typeface="Nanum Square Bold"/>
              </a:rPr>
              <a:t>데이터 분석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354756" y="3150835"/>
            <a:ext cx="2823924" cy="610540"/>
            <a:chOff x="0" y="0"/>
            <a:chExt cx="1097565" cy="2372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E1DAD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10"/>
              <a:ext cx="1097565" cy="22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anum Square"/>
                </a:rPr>
                <a:t>User data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4756" y="3942916"/>
            <a:ext cx="2823924" cy="701446"/>
            <a:chOff x="0" y="-35332"/>
            <a:chExt cx="1097565" cy="2726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B8B89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5332"/>
              <a:ext cx="1097565" cy="272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Nanum Square"/>
                </a:rPr>
                <a:t>SupportBot</a:t>
              </a:r>
              <a:r>
                <a:rPr lang="en-US" sz="2499" dirty="0">
                  <a:solidFill>
                    <a:srgbClr val="000000"/>
                  </a:solidFill>
                  <a:latin typeface="Nanum Square"/>
                </a:rPr>
                <a:t> data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54756" y="4916809"/>
            <a:ext cx="2823924" cy="610540"/>
            <a:chOff x="0" y="0"/>
            <a:chExt cx="1097565" cy="2372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86866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097565" cy="237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anum Square"/>
                </a:rPr>
                <a:t>Manager data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4756" y="5799794"/>
            <a:ext cx="2823924" cy="610543"/>
            <a:chOff x="0" y="-1"/>
            <a:chExt cx="1097565" cy="2372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D8BA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"/>
              <a:ext cx="1097565" cy="237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anum Square"/>
                </a:rPr>
                <a:t>Bot data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4756" y="2267848"/>
            <a:ext cx="2823924" cy="610540"/>
            <a:chOff x="0" y="0"/>
            <a:chExt cx="1097565" cy="23729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667"/>
              <a:ext cx="1097565" cy="23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Nanum Square"/>
                </a:rPr>
                <a:t>UserChat</a:t>
              </a:r>
              <a:r>
                <a:rPr lang="en-US" sz="2499" dirty="0">
                  <a:solidFill>
                    <a:srgbClr val="000000"/>
                  </a:solidFill>
                  <a:latin typeface="Nanum Square"/>
                </a:rPr>
                <a:t> data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54756" y="6585479"/>
            <a:ext cx="2823924" cy="707845"/>
            <a:chOff x="0" y="-37819"/>
            <a:chExt cx="1097565" cy="27511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7B071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7819"/>
              <a:ext cx="1097565" cy="27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Nanum Square"/>
                </a:rPr>
                <a:t>Message data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54756" y="7564976"/>
            <a:ext cx="2823924" cy="610540"/>
            <a:chOff x="0" y="0"/>
            <a:chExt cx="1097565" cy="23729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AD623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097565" cy="29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anum Square"/>
                </a:rPr>
                <a:t>UserChatTag data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4756" y="8447168"/>
            <a:ext cx="2823924" cy="610540"/>
            <a:chOff x="0" y="0"/>
            <a:chExt cx="1097565" cy="23729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97565" cy="237296"/>
            </a:xfrm>
            <a:custGeom>
              <a:avLst/>
              <a:gdLst/>
              <a:ahLst/>
              <a:cxnLst/>
              <a:rect l="l" t="t" r="r" b="b"/>
              <a:pathLst>
                <a:path w="1097565" h="237296">
                  <a:moveTo>
                    <a:pt x="0" y="0"/>
                  </a:moveTo>
                  <a:lnTo>
                    <a:pt x="1097565" y="0"/>
                  </a:lnTo>
                  <a:lnTo>
                    <a:pt x="1097565" y="237296"/>
                  </a:lnTo>
                  <a:lnTo>
                    <a:pt x="0" y="237296"/>
                  </a:lnTo>
                  <a:close/>
                </a:path>
              </a:pathLst>
            </a:custGeom>
            <a:solidFill>
              <a:srgbClr val="C6A28D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097565" cy="237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dirty="0" err="1">
                  <a:solidFill>
                    <a:srgbClr val="000000"/>
                  </a:solidFill>
                  <a:latin typeface="Nanum Square"/>
                </a:rPr>
                <a:t>UserChatTag</a:t>
              </a:r>
              <a:r>
                <a:rPr lang="en-US" sz="1900" dirty="0">
                  <a:solidFill>
                    <a:srgbClr val="000000"/>
                  </a:solidFill>
                  <a:latin typeface="Nanum Square"/>
                </a:rPr>
                <a:t> meet data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7305328" y="6694750"/>
            <a:ext cx="829394" cy="586607"/>
          </a:xfrm>
          <a:custGeom>
            <a:avLst/>
            <a:gdLst/>
            <a:ahLst/>
            <a:cxnLst/>
            <a:rect l="l" t="t" r="r" b="b"/>
            <a:pathLst>
              <a:path w="829394" h="586607">
                <a:moveTo>
                  <a:pt x="0" y="0"/>
                </a:moveTo>
                <a:lnTo>
                  <a:pt x="829394" y="0"/>
                </a:lnTo>
                <a:lnTo>
                  <a:pt x="829394" y="586607"/>
                </a:lnTo>
                <a:lnTo>
                  <a:pt x="0" y="58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2" name="Freeform 32"/>
          <p:cNvSpPr/>
          <p:nvPr/>
        </p:nvSpPr>
        <p:spPr>
          <a:xfrm>
            <a:off x="8296647" y="6073121"/>
            <a:ext cx="9007216" cy="2277105"/>
          </a:xfrm>
          <a:custGeom>
            <a:avLst/>
            <a:gdLst/>
            <a:ahLst/>
            <a:cxnLst/>
            <a:rect l="l" t="t" r="r" b="b"/>
            <a:pathLst>
              <a:path w="9007216" h="2277105">
                <a:moveTo>
                  <a:pt x="0" y="0"/>
                </a:moveTo>
                <a:lnTo>
                  <a:pt x="9007216" y="0"/>
                </a:lnTo>
                <a:lnTo>
                  <a:pt x="9007216" y="2277105"/>
                </a:lnTo>
                <a:lnTo>
                  <a:pt x="0" y="227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2.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데이터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분석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08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55353" y="2337364"/>
            <a:ext cx="2430457" cy="41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ea typeface="Nanum Square"/>
              </a:rPr>
              <a:t>사용자 별 채팅 정보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555353" y="3220351"/>
            <a:ext cx="1452826" cy="41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ea typeface="Nanum Square"/>
              </a:rPr>
              <a:t>사용자 정보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555353" y="4103338"/>
            <a:ext cx="2218630" cy="41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Nanum Square"/>
                <a:ea typeface="Nanum Square"/>
              </a:rPr>
              <a:t>SupportBot 정보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555353" y="4986325"/>
            <a:ext cx="1452826" cy="41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ea typeface="Nanum Square"/>
              </a:rPr>
              <a:t>상담원 정보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555353" y="5869312"/>
            <a:ext cx="1102050" cy="41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Nanum Square"/>
                <a:ea typeface="Nanum Square"/>
              </a:rPr>
              <a:t>Bot 정보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555353" y="6752299"/>
            <a:ext cx="2430457" cy="41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7"/>
              </a:lnSpc>
              <a:spcBef>
                <a:spcPct val="0"/>
              </a:spcBef>
            </a:pPr>
            <a:r>
              <a:rPr lang="en-US" sz="2383" u="sng">
                <a:solidFill>
                  <a:srgbClr val="7B071E"/>
                </a:solidFill>
                <a:ea typeface="Nanum Square Bold"/>
              </a:rPr>
              <a:t>채팅 별 메시지 정보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555353" y="7636240"/>
            <a:ext cx="2155059" cy="41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ea typeface="Nanum Square"/>
              </a:rPr>
              <a:t>채팅 별 태그 정보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555353" y="8519227"/>
            <a:ext cx="740376" cy="41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Nanum Square"/>
                <a:ea typeface="Nanum Square"/>
              </a:rPr>
              <a:t>(공란)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031034" y="4809264"/>
            <a:ext cx="7538442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endParaRPr/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anum Square"/>
                <a:ea typeface="Nanum Square"/>
              </a:rPr>
              <a:t>FAQ와 챗봇 개발을 위해 필요한 정보 → 전처리 필요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52036" y="1679220"/>
            <a:ext cx="5258007" cy="41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Nanum Square"/>
                <a:ea typeface="Nanum Square"/>
              </a:rPr>
              <a:t>[챗봇 데이터에 제공된 총 8가지 시트 정보]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332" y="-5143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52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3901636"/>
            <a:ext cx="12657011" cy="1757909"/>
          </a:xfrm>
          <a:custGeom>
            <a:avLst/>
            <a:gdLst/>
            <a:ahLst/>
            <a:cxnLst/>
            <a:rect l="l" t="t" r="r" b="b"/>
            <a:pathLst>
              <a:path w="12657011" h="1757909">
                <a:moveTo>
                  <a:pt x="0" y="0"/>
                </a:moveTo>
                <a:lnTo>
                  <a:pt x="12657011" y="0"/>
                </a:lnTo>
                <a:lnTo>
                  <a:pt x="12657011" y="1757909"/>
                </a:lnTo>
                <a:lnTo>
                  <a:pt x="0" y="1757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202" r="-43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3885571"/>
            <a:ext cx="12662534" cy="904545"/>
            <a:chOff x="0" y="0"/>
            <a:chExt cx="4692390" cy="335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2390" cy="335200"/>
            </a:xfrm>
            <a:custGeom>
              <a:avLst/>
              <a:gdLst/>
              <a:ahLst/>
              <a:cxnLst/>
              <a:rect l="l" t="t" r="r" b="b"/>
              <a:pathLst>
                <a:path w="4692390" h="335200">
                  <a:moveTo>
                    <a:pt x="0" y="0"/>
                  </a:moveTo>
                  <a:lnTo>
                    <a:pt x="4692390" y="0"/>
                  </a:lnTo>
                  <a:lnTo>
                    <a:pt x="4692390" y="335200"/>
                  </a:lnTo>
                  <a:lnTo>
                    <a:pt x="0" y="3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692390" cy="39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838700"/>
            <a:ext cx="12662534" cy="853364"/>
            <a:chOff x="0" y="0"/>
            <a:chExt cx="4692390" cy="3162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92390" cy="316233"/>
            </a:xfrm>
            <a:custGeom>
              <a:avLst/>
              <a:gdLst/>
              <a:ahLst/>
              <a:cxnLst/>
              <a:rect l="l" t="t" r="r" b="b"/>
              <a:pathLst>
                <a:path w="4692390" h="316233">
                  <a:moveTo>
                    <a:pt x="0" y="0"/>
                  </a:moveTo>
                  <a:lnTo>
                    <a:pt x="4692390" y="0"/>
                  </a:lnTo>
                  <a:lnTo>
                    <a:pt x="4692390" y="316233"/>
                  </a:lnTo>
                  <a:lnTo>
                    <a:pt x="0" y="316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692390" cy="373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7228630"/>
            <a:ext cx="12213981" cy="1259062"/>
          </a:xfrm>
          <a:custGeom>
            <a:avLst/>
            <a:gdLst/>
            <a:ahLst/>
            <a:cxnLst/>
            <a:rect l="l" t="t" r="r" b="b"/>
            <a:pathLst>
              <a:path w="12213981" h="1259062">
                <a:moveTo>
                  <a:pt x="0" y="0"/>
                </a:moveTo>
                <a:lnTo>
                  <a:pt x="12213981" y="0"/>
                </a:lnTo>
                <a:lnTo>
                  <a:pt x="12213981" y="1259062"/>
                </a:lnTo>
                <a:lnTo>
                  <a:pt x="0" y="1259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7228630"/>
            <a:ext cx="907821" cy="1259062"/>
            <a:chOff x="0" y="0"/>
            <a:chExt cx="336414" cy="4665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414" cy="466574"/>
            </a:xfrm>
            <a:custGeom>
              <a:avLst/>
              <a:gdLst/>
              <a:ahLst/>
              <a:cxnLst/>
              <a:rect l="l" t="t" r="r" b="b"/>
              <a:pathLst>
                <a:path w="336414" h="466574">
                  <a:moveTo>
                    <a:pt x="0" y="0"/>
                  </a:moveTo>
                  <a:lnTo>
                    <a:pt x="336414" y="0"/>
                  </a:lnTo>
                  <a:lnTo>
                    <a:pt x="336414" y="466574"/>
                  </a:lnTo>
                  <a:lnTo>
                    <a:pt x="0" y="4665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36414" cy="5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4756" y="631825"/>
            <a:ext cx="896435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2. 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데이터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분석</a:t>
            </a:r>
            <a:r>
              <a:rPr lang="en-US" sz="3999" dirty="0">
                <a:solidFill>
                  <a:srgbClr val="000000"/>
                </a:solidFill>
                <a:latin typeface="Nanum Square Bold"/>
                <a:ea typeface="Nanum Square Bold"/>
              </a:rPr>
              <a:t> - 1) </a:t>
            </a:r>
            <a:r>
              <a:rPr lang="en-US" sz="39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전처리</a:t>
            </a:r>
            <a:endParaRPr lang="en-US" sz="39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878300" y="9336554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"/>
              </a:rPr>
              <a:t>09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902252"/>
            <a:ext cx="16230600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1) 채팅 별 chat number 달기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07070"/>
                </a:solidFill>
                <a:latin typeface="Nanum Square"/>
                <a:ea typeface="Nanum Square"/>
              </a:rPr>
              <a:t>↪ 채팅 순서가 섞이거나, 동일한 사용자가 기기를 다르게 해서 접속 시 chatId가 달라지므로 채팅을 구분할 수 있는 기준 필요!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240570"/>
            <a:ext cx="16230600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</a:rPr>
              <a:t>2) 장난성 채팅 및 무의미한 채팅은 Extra로 분류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07070"/>
                </a:solidFill>
                <a:latin typeface="Nanum Square"/>
                <a:ea typeface="Nanum Square"/>
              </a:rPr>
              <a:t>↪ 학습에 무의미하기 때문에 추후 제외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1948977"/>
            <a:ext cx="1901441" cy="622773"/>
            <a:chOff x="0" y="-5953"/>
            <a:chExt cx="704622" cy="2307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622" cy="224830"/>
            </a:xfrm>
            <a:custGeom>
              <a:avLst/>
              <a:gdLst/>
              <a:ahLst/>
              <a:cxnLst/>
              <a:rect l="l" t="t" r="r" b="b"/>
              <a:pathLst>
                <a:path w="704622" h="224830">
                  <a:moveTo>
                    <a:pt x="0" y="0"/>
                  </a:moveTo>
                  <a:lnTo>
                    <a:pt x="704622" y="0"/>
                  </a:lnTo>
                  <a:lnTo>
                    <a:pt x="704622" y="224830"/>
                  </a:lnTo>
                  <a:lnTo>
                    <a:pt x="0" y="224830"/>
                  </a:lnTo>
                  <a:close/>
                </a:path>
              </a:pathLst>
            </a:custGeom>
            <a:solidFill>
              <a:srgbClr val="C6A28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953"/>
              <a:ext cx="704622" cy="230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Nanum Square"/>
                  <a:ea typeface="Nanum Square"/>
                </a:rPr>
                <a:t>1차 </a:t>
              </a:r>
              <a:r>
                <a:rPr lang="en-US" sz="2799" dirty="0" err="1">
                  <a:solidFill>
                    <a:srgbClr val="FFFFFF"/>
                  </a:solidFill>
                  <a:latin typeface="Nanum Square"/>
                  <a:ea typeface="Nanum Square"/>
                </a:rPr>
                <a:t>전처리</a:t>
              </a:r>
              <a:endParaRPr lang="en-US" sz="2799" dirty="0">
                <a:solidFill>
                  <a:srgbClr val="FFFFFF"/>
                </a:solidFill>
                <a:latin typeface="Nanum Square"/>
                <a:ea typeface="Nanum Squar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3213</Words>
  <Application>Microsoft Office PowerPoint</Application>
  <PresentationFormat>사용자 지정</PresentationFormat>
  <Paragraphs>494</Paragraphs>
  <Slides>51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Nanum Square Bold</vt:lpstr>
      <vt:lpstr>Nanum Square</vt:lpstr>
      <vt:lpstr>Arial</vt:lpstr>
      <vt:lpstr>DM Sans</vt:lpstr>
      <vt:lpstr>Inter</vt:lpstr>
      <vt:lpstr>210 네버랜드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블랙보드 데이터 분석 및 시각화 활용 공모전_쿠카오톡</dc:title>
  <dc:creator>Yeeun Ha</dc:creator>
  <cp:lastModifiedBy>하예은[ 학부재학 / 통계학과 ]</cp:lastModifiedBy>
  <cp:revision>8</cp:revision>
  <dcterms:created xsi:type="dcterms:W3CDTF">2006-08-16T00:00:00Z</dcterms:created>
  <dcterms:modified xsi:type="dcterms:W3CDTF">2024-01-24T11:28:52Z</dcterms:modified>
  <dc:identifier>DAF6ft3RFSc</dc:identifier>
</cp:coreProperties>
</file>